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8" d="100"/>
          <a:sy n="98" d="100"/>
        </p:scale>
        <p:origin x="107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50666DC1-CD27-4874-9484-9D06C59FE4D0}"/>
              </a:ext>
            </a:extLst>
          </p:cNvPr>
          <p:cNvSpPr/>
          <p:nvPr/>
        </p:nvSpPr>
        <p:spPr>
          <a:xfrm>
            <a:off x="0" y="0"/>
            <a:ext cx="12192000" cy="342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77579F-F417-47C2-AC03-911CCED021DB}"/>
              </a:ext>
            </a:extLst>
          </p:cNvPr>
          <p:cNvSpPr>
            <a:spLocks noGrp="1"/>
          </p:cNvSpPr>
          <p:nvPr>
            <p:ph type="ctrTitle"/>
          </p:nvPr>
        </p:nvSpPr>
        <p:spPr>
          <a:xfrm>
            <a:off x="484552" y="447675"/>
            <a:ext cx="8397511" cy="2714625"/>
          </a:xfrm>
        </p:spPr>
        <p:txBody>
          <a:bodyPr anchor="b">
            <a:normAutofit/>
          </a:bodyPr>
          <a:lstStyle>
            <a:lvl1pPr algn="l">
              <a:defRPr sz="54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643E600-28DA-4780-9E00-2E12F74FF621}"/>
              </a:ext>
            </a:extLst>
          </p:cNvPr>
          <p:cNvSpPr>
            <a:spLocks noGrp="1"/>
          </p:cNvSpPr>
          <p:nvPr>
            <p:ph type="subTitle" idx="1"/>
          </p:nvPr>
        </p:nvSpPr>
        <p:spPr>
          <a:xfrm>
            <a:off x="484552" y="3602037"/>
            <a:ext cx="8397511" cy="2460625"/>
          </a:xfrm>
        </p:spPr>
        <p:txBody>
          <a:bodyPr>
            <a:normAutofit/>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0E6F1DC-ADFB-42C9-AB34-FCB38C8123FC}"/>
              </a:ext>
            </a:extLst>
          </p:cNvPr>
          <p:cNvSpPr>
            <a:spLocks noGrp="1"/>
          </p:cNvSpPr>
          <p:nvPr>
            <p:ph type="dt" sz="half" idx="10"/>
          </p:nvPr>
        </p:nvSpPr>
        <p:spPr/>
        <p:txBody>
          <a:bodyPr/>
          <a:lstStyle/>
          <a:p>
            <a:fld id="{92538219-6E45-4D12-B767-46F92D5844D4}" type="datetime1">
              <a:rPr lang="en-US" smtClean="0"/>
              <a:t>1/10/2024</a:t>
            </a:fld>
            <a:endParaRPr lang="en-US"/>
          </a:p>
        </p:txBody>
      </p:sp>
      <p:sp>
        <p:nvSpPr>
          <p:cNvPr id="5" name="Footer Placeholder 4">
            <a:extLst>
              <a:ext uri="{FF2B5EF4-FFF2-40B4-BE49-F238E27FC236}">
                <a16:creationId xmlns:a16="http://schemas.microsoft.com/office/drawing/2014/main" id="{EE799E6D-BBA8-4A15-94DA-DBE8A4FDE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803C82-8719-4FAC-94BF-2A91335FB58A}"/>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035875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9CF16-986E-4D90-AA40-CDB46E23320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A6F14DA-A783-43BC-8F15-95408B89DE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58C48B6-C394-452A-94D9-D4802755D841}"/>
              </a:ext>
            </a:extLst>
          </p:cNvPr>
          <p:cNvSpPr>
            <a:spLocks noGrp="1"/>
          </p:cNvSpPr>
          <p:nvPr>
            <p:ph type="dt" sz="half" idx="10"/>
          </p:nvPr>
        </p:nvSpPr>
        <p:spPr/>
        <p:txBody>
          <a:bodyPr/>
          <a:lstStyle/>
          <a:p>
            <a:fld id="{8BB296A2-D8F0-4E17-BFD0-A6C902250D59}" type="datetime1">
              <a:rPr lang="en-US" smtClean="0"/>
              <a:t>1/10/2024</a:t>
            </a:fld>
            <a:endParaRPr lang="en-US"/>
          </a:p>
        </p:txBody>
      </p:sp>
      <p:sp>
        <p:nvSpPr>
          <p:cNvPr id="5" name="Footer Placeholder 4">
            <a:extLst>
              <a:ext uri="{FF2B5EF4-FFF2-40B4-BE49-F238E27FC236}">
                <a16:creationId xmlns:a16="http://schemas.microsoft.com/office/drawing/2014/main" id="{43858A8A-3DD0-41C8-9F48-F4309FA195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706C92-7C02-4D34-B3E5-D549A7A36BD3}"/>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218854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66F9FA-E6B8-4CFC-B3F1-0C075546EE33}"/>
              </a:ext>
            </a:extLst>
          </p:cNvPr>
          <p:cNvSpPr/>
          <p:nvPr/>
        </p:nvSpPr>
        <p:spPr>
          <a:xfrm>
            <a:off x="0" y="0"/>
            <a:ext cx="12192000" cy="342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16F270-B2AA-4935-885F-5924B1F63A3E}"/>
              </a:ext>
            </a:extLst>
          </p:cNvPr>
          <p:cNvSpPr>
            <a:spLocks noGrp="1"/>
          </p:cNvSpPr>
          <p:nvPr>
            <p:ph type="title"/>
          </p:nvPr>
        </p:nvSpPr>
        <p:spPr>
          <a:xfrm>
            <a:off x="484552" y="457200"/>
            <a:ext cx="10862898" cy="2724151"/>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22658E-3D87-4D5A-A602-847153CC4845}"/>
              </a:ext>
            </a:extLst>
          </p:cNvPr>
          <p:cNvSpPr>
            <a:spLocks noGrp="1"/>
          </p:cNvSpPr>
          <p:nvPr>
            <p:ph type="body" idx="1"/>
          </p:nvPr>
        </p:nvSpPr>
        <p:spPr>
          <a:xfrm>
            <a:off x="484552" y="3695701"/>
            <a:ext cx="10862898" cy="2393950"/>
          </a:xfrm>
        </p:spPr>
        <p:txBody>
          <a:bodyPr>
            <a:normAutofit/>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FAB1D84-A229-45B1-BD42-0DC0CE9F8DE9}"/>
              </a:ext>
            </a:extLst>
          </p:cNvPr>
          <p:cNvSpPr>
            <a:spLocks noGrp="1"/>
          </p:cNvSpPr>
          <p:nvPr>
            <p:ph type="dt" sz="half" idx="10"/>
          </p:nvPr>
        </p:nvSpPr>
        <p:spPr/>
        <p:txBody>
          <a:bodyPr/>
          <a:lstStyle/>
          <a:p>
            <a:fld id="{D9108C9C-1ACB-4C84-A002-C7E0E45B937A}" type="datetime1">
              <a:rPr lang="en-US" smtClean="0"/>
              <a:t>1/10/2024</a:t>
            </a:fld>
            <a:endParaRPr lang="en-US"/>
          </a:p>
        </p:txBody>
      </p:sp>
      <p:sp>
        <p:nvSpPr>
          <p:cNvPr id="5" name="Footer Placeholder 4">
            <a:extLst>
              <a:ext uri="{FF2B5EF4-FFF2-40B4-BE49-F238E27FC236}">
                <a16:creationId xmlns:a16="http://schemas.microsoft.com/office/drawing/2014/main" id="{2664EEF4-D461-49D7-8F24-8BFE2444B6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44055A-7488-4646-9E88-692036EA22DE}"/>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842883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F1F74-ED26-4F8B-BF51-3533D8404E5A}"/>
              </a:ext>
            </a:extLst>
          </p:cNvPr>
          <p:cNvSpPr>
            <a:spLocks noGrp="1"/>
          </p:cNvSpPr>
          <p:nvPr>
            <p:ph type="title"/>
          </p:nvPr>
        </p:nvSpPr>
        <p:spPr>
          <a:xfrm>
            <a:off x="484552" y="365760"/>
            <a:ext cx="11264536" cy="168751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201D2D7-7F18-43E0-9B2E-3FCD83CC83BC}"/>
              </a:ext>
            </a:extLst>
          </p:cNvPr>
          <p:cNvSpPr>
            <a:spLocks noGrp="1"/>
          </p:cNvSpPr>
          <p:nvPr>
            <p:ph sz="half" idx="1"/>
          </p:nvPr>
        </p:nvSpPr>
        <p:spPr>
          <a:xfrm>
            <a:off x="484552" y="2552699"/>
            <a:ext cx="5323703" cy="3624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FCBBB66-EB7D-4F8C-9C78-1D1C88846469}"/>
              </a:ext>
            </a:extLst>
          </p:cNvPr>
          <p:cNvSpPr>
            <a:spLocks noGrp="1"/>
          </p:cNvSpPr>
          <p:nvPr>
            <p:ph sz="half" idx="2"/>
          </p:nvPr>
        </p:nvSpPr>
        <p:spPr>
          <a:xfrm>
            <a:off x="6270162" y="2552699"/>
            <a:ext cx="5323703" cy="3624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7A684E6-393D-4587-AA45-E6734FB47AEC}"/>
              </a:ext>
            </a:extLst>
          </p:cNvPr>
          <p:cNvSpPr>
            <a:spLocks noGrp="1"/>
          </p:cNvSpPr>
          <p:nvPr>
            <p:ph type="dt" sz="half" idx="10"/>
          </p:nvPr>
        </p:nvSpPr>
        <p:spPr/>
        <p:txBody>
          <a:bodyPr/>
          <a:lstStyle/>
          <a:p>
            <a:fld id="{F49AF2A5-B297-4977-9E5B-4D3050E23689}" type="datetime1">
              <a:rPr lang="en-US" smtClean="0"/>
              <a:t>1/10/2024</a:t>
            </a:fld>
            <a:endParaRPr lang="en-US"/>
          </a:p>
        </p:txBody>
      </p:sp>
      <p:sp>
        <p:nvSpPr>
          <p:cNvPr id="6" name="Footer Placeholder 5">
            <a:extLst>
              <a:ext uri="{FF2B5EF4-FFF2-40B4-BE49-F238E27FC236}">
                <a16:creationId xmlns:a16="http://schemas.microsoft.com/office/drawing/2014/main" id="{0A1D8EE0-0333-4ABC-AE18-10DD5071CF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452369-A8F0-4709-8372-B420A67DB7CC}"/>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033883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91592-4621-4D72-BC2D-F2C439F81B81}"/>
              </a:ext>
            </a:extLst>
          </p:cNvPr>
          <p:cNvSpPr>
            <a:spLocks noGrp="1"/>
          </p:cNvSpPr>
          <p:nvPr>
            <p:ph type="title"/>
          </p:nvPr>
        </p:nvSpPr>
        <p:spPr>
          <a:xfrm>
            <a:off x="484552" y="365759"/>
            <a:ext cx="10870836" cy="16916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4B823F5-0A90-4666-BE88-2BE0D0A61603}"/>
              </a:ext>
            </a:extLst>
          </p:cNvPr>
          <p:cNvSpPr>
            <a:spLocks noGrp="1"/>
          </p:cNvSpPr>
          <p:nvPr>
            <p:ph type="body" idx="1"/>
          </p:nvPr>
        </p:nvSpPr>
        <p:spPr>
          <a:xfrm>
            <a:off x="484552" y="2436473"/>
            <a:ext cx="5332026"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EC6A7C-6260-463D-B3FD-71A07ACD0669}"/>
              </a:ext>
            </a:extLst>
          </p:cNvPr>
          <p:cNvSpPr>
            <a:spLocks noGrp="1"/>
          </p:cNvSpPr>
          <p:nvPr>
            <p:ph sz="half" idx="2"/>
          </p:nvPr>
        </p:nvSpPr>
        <p:spPr>
          <a:xfrm>
            <a:off x="484552" y="3409051"/>
            <a:ext cx="5332026" cy="27806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F2AF8D-90ED-4512-9423-C91BF73A99B2}"/>
              </a:ext>
            </a:extLst>
          </p:cNvPr>
          <p:cNvSpPr>
            <a:spLocks noGrp="1"/>
          </p:cNvSpPr>
          <p:nvPr>
            <p:ph type="body" sz="quarter" idx="3"/>
          </p:nvPr>
        </p:nvSpPr>
        <p:spPr>
          <a:xfrm>
            <a:off x="6270162" y="2436473"/>
            <a:ext cx="5358285"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D838EA-E20D-4CC3-83C2-AFE0DE9F7376}"/>
              </a:ext>
            </a:extLst>
          </p:cNvPr>
          <p:cNvSpPr>
            <a:spLocks noGrp="1"/>
          </p:cNvSpPr>
          <p:nvPr>
            <p:ph sz="quarter" idx="4"/>
          </p:nvPr>
        </p:nvSpPr>
        <p:spPr>
          <a:xfrm>
            <a:off x="6270162" y="3409051"/>
            <a:ext cx="5358285" cy="27806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3603F8A-08E1-4160-9B7E-E0CA4BF8EC3C}"/>
              </a:ext>
            </a:extLst>
          </p:cNvPr>
          <p:cNvSpPr>
            <a:spLocks noGrp="1"/>
          </p:cNvSpPr>
          <p:nvPr>
            <p:ph type="dt" sz="half" idx="10"/>
          </p:nvPr>
        </p:nvSpPr>
        <p:spPr/>
        <p:txBody>
          <a:bodyPr/>
          <a:lstStyle/>
          <a:p>
            <a:fld id="{70127434-4794-409A-9547-04789BA47588}" type="datetime1">
              <a:rPr lang="en-US" smtClean="0"/>
              <a:t>1/10/2024</a:t>
            </a:fld>
            <a:endParaRPr lang="en-US"/>
          </a:p>
        </p:txBody>
      </p:sp>
      <p:sp>
        <p:nvSpPr>
          <p:cNvPr id="8" name="Footer Placeholder 7">
            <a:extLst>
              <a:ext uri="{FF2B5EF4-FFF2-40B4-BE49-F238E27FC236}">
                <a16:creationId xmlns:a16="http://schemas.microsoft.com/office/drawing/2014/main" id="{118291AB-3C5C-4BE1-9E50-02F4893363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A596E64-CD6C-4CF7-8624-FA4AE9760EEB}"/>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24484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562B3-06A0-4F2F-96EC-A062DAE2FE7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8FC0095-49F0-4A83-AE8C-9D13E15C2BD8}"/>
              </a:ext>
            </a:extLst>
          </p:cNvPr>
          <p:cNvSpPr>
            <a:spLocks noGrp="1"/>
          </p:cNvSpPr>
          <p:nvPr>
            <p:ph type="dt" sz="half" idx="10"/>
          </p:nvPr>
        </p:nvSpPr>
        <p:spPr/>
        <p:txBody>
          <a:bodyPr/>
          <a:lstStyle/>
          <a:p>
            <a:fld id="{85658635-357A-4E3D-B824-A5CEFDB8449C}" type="datetime1">
              <a:rPr lang="en-US" smtClean="0"/>
              <a:t>1/10/2024</a:t>
            </a:fld>
            <a:endParaRPr lang="en-US"/>
          </a:p>
        </p:txBody>
      </p:sp>
      <p:sp>
        <p:nvSpPr>
          <p:cNvPr id="4" name="Footer Placeholder 3">
            <a:extLst>
              <a:ext uri="{FF2B5EF4-FFF2-40B4-BE49-F238E27FC236}">
                <a16:creationId xmlns:a16="http://schemas.microsoft.com/office/drawing/2014/main" id="{61824898-D4EA-497A-8FC8-43E0D0213B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4821F6-2C08-450C-A18C-702D7384292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803120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FFE119-5FCA-4D9C-9C07-1B81A0BF3BFF}"/>
              </a:ext>
            </a:extLst>
          </p:cNvPr>
          <p:cNvSpPr>
            <a:spLocks noGrp="1"/>
          </p:cNvSpPr>
          <p:nvPr>
            <p:ph type="dt" sz="half" idx="10"/>
          </p:nvPr>
        </p:nvSpPr>
        <p:spPr/>
        <p:txBody>
          <a:bodyPr/>
          <a:lstStyle/>
          <a:p>
            <a:fld id="{7E86FF77-2719-4AD0-8740-0B90FF5D1EFB}" type="datetime1">
              <a:rPr lang="en-US" smtClean="0"/>
              <a:t>1/10/2024</a:t>
            </a:fld>
            <a:endParaRPr lang="en-US"/>
          </a:p>
        </p:txBody>
      </p:sp>
      <p:sp>
        <p:nvSpPr>
          <p:cNvPr id="3" name="Footer Placeholder 2">
            <a:extLst>
              <a:ext uri="{FF2B5EF4-FFF2-40B4-BE49-F238E27FC236}">
                <a16:creationId xmlns:a16="http://schemas.microsoft.com/office/drawing/2014/main" id="{2A2C5995-6284-4D7F-AB1C-CA8FE63A786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1E4B0D-9C21-48D0-9438-C473706814B3}"/>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595478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90AF76DA-8F95-47D9-9EB6-B1EC93437387}"/>
              </a:ext>
            </a:extLst>
          </p:cNvPr>
          <p:cNvGrpSpPr/>
          <p:nvPr/>
        </p:nvGrpSpPr>
        <p:grpSpPr>
          <a:xfrm>
            <a:off x="2" y="0"/>
            <a:ext cx="6095998" cy="6858002"/>
            <a:chOff x="1" y="4563942"/>
            <a:chExt cx="12192005" cy="2294060"/>
          </a:xfrm>
        </p:grpSpPr>
        <p:sp>
          <p:nvSpPr>
            <p:cNvPr id="28" name="Rectangle 27">
              <a:extLst>
                <a:ext uri="{FF2B5EF4-FFF2-40B4-BE49-F238E27FC236}">
                  <a16:creationId xmlns:a16="http://schemas.microsoft.com/office/drawing/2014/main" id="{31355B14-077B-4BA1-962D-6E97D93FFCCC}"/>
                </a:ext>
              </a:extLst>
            </p:cNvPr>
            <p:cNvSpPr/>
            <p:nvPr/>
          </p:nvSpPr>
          <p:spPr>
            <a:xfrm>
              <a:off x="10" y="4563942"/>
              <a:ext cx="12191996" cy="22940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230B99F-AC6F-4973-A35E-16C87C38711D}"/>
                </a:ext>
              </a:extLst>
            </p:cNvPr>
            <p:cNvSpPr/>
            <p:nvPr/>
          </p:nvSpPr>
          <p:spPr>
            <a:xfrm>
              <a:off x="1" y="4563942"/>
              <a:ext cx="12192000" cy="2294060"/>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5" name="Rectangle 24">
            <a:extLst>
              <a:ext uri="{FF2B5EF4-FFF2-40B4-BE49-F238E27FC236}">
                <a16:creationId xmlns:a16="http://schemas.microsoft.com/office/drawing/2014/main" id="{58E41614-9483-47F8-A429-FB0D1C5AA89A}"/>
              </a:ext>
            </a:extLst>
          </p:cNvPr>
          <p:cNvSpPr/>
          <p:nvPr/>
        </p:nvSpPr>
        <p:spPr>
          <a:xfrm>
            <a:off x="0" y="0"/>
            <a:ext cx="6095999"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B5E91C-3C4F-40A2-BCC6-918D3BEDD24B}"/>
              </a:ext>
            </a:extLst>
          </p:cNvPr>
          <p:cNvSpPr>
            <a:spLocks noGrp="1"/>
          </p:cNvSpPr>
          <p:nvPr>
            <p:ph type="title"/>
          </p:nvPr>
        </p:nvSpPr>
        <p:spPr>
          <a:xfrm>
            <a:off x="484552" y="457200"/>
            <a:ext cx="5287234" cy="1600200"/>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330F113-1C61-4F74-BD5B-727668BBEAFC}"/>
              </a:ext>
            </a:extLst>
          </p:cNvPr>
          <p:cNvSpPr>
            <a:spLocks noGrp="1"/>
          </p:cNvSpPr>
          <p:nvPr>
            <p:ph idx="1"/>
          </p:nvPr>
        </p:nvSpPr>
        <p:spPr>
          <a:xfrm>
            <a:off x="6270162" y="457201"/>
            <a:ext cx="5085226"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10EB228-A180-4DF6-9D5B-2CF86B6B9BB0}"/>
              </a:ext>
            </a:extLst>
          </p:cNvPr>
          <p:cNvSpPr>
            <a:spLocks noGrp="1"/>
          </p:cNvSpPr>
          <p:nvPr>
            <p:ph type="body" sz="half" idx="2"/>
          </p:nvPr>
        </p:nvSpPr>
        <p:spPr>
          <a:xfrm>
            <a:off x="484552" y="2514600"/>
            <a:ext cx="5287234" cy="3354388"/>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913719-D65D-4BAE-97B7-FAE8F39982EF}"/>
              </a:ext>
            </a:extLst>
          </p:cNvPr>
          <p:cNvSpPr>
            <a:spLocks noGrp="1"/>
          </p:cNvSpPr>
          <p:nvPr>
            <p:ph type="dt" sz="half" idx="10"/>
          </p:nvPr>
        </p:nvSpPr>
        <p:spPr/>
        <p:txBody>
          <a:bodyPr/>
          <a:lstStyle/>
          <a:p>
            <a:fld id="{6E441C83-1089-48B9-8B65-293D4C236D35}" type="datetime1">
              <a:rPr lang="en-US" smtClean="0"/>
              <a:t>1/10/2024</a:t>
            </a:fld>
            <a:endParaRPr lang="en-US"/>
          </a:p>
        </p:txBody>
      </p:sp>
      <p:sp>
        <p:nvSpPr>
          <p:cNvPr id="6" name="Footer Placeholder 5">
            <a:extLst>
              <a:ext uri="{FF2B5EF4-FFF2-40B4-BE49-F238E27FC236}">
                <a16:creationId xmlns:a16="http://schemas.microsoft.com/office/drawing/2014/main" id="{F747F5BB-DC3C-45D1-A0D2-05168FECA2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344BA3-19DB-4072-9A2C-08C92361AF9C}"/>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785437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B0A6909D-DC0B-4221-8140-21E981D896AF}"/>
              </a:ext>
            </a:extLst>
          </p:cNvPr>
          <p:cNvGrpSpPr/>
          <p:nvPr/>
        </p:nvGrpSpPr>
        <p:grpSpPr>
          <a:xfrm>
            <a:off x="2" y="0"/>
            <a:ext cx="6095998" cy="6858002"/>
            <a:chOff x="1" y="4563942"/>
            <a:chExt cx="12192005" cy="2294060"/>
          </a:xfrm>
        </p:grpSpPr>
        <p:sp>
          <p:nvSpPr>
            <p:cNvPr id="9" name="Rectangle 8">
              <a:extLst>
                <a:ext uri="{FF2B5EF4-FFF2-40B4-BE49-F238E27FC236}">
                  <a16:creationId xmlns:a16="http://schemas.microsoft.com/office/drawing/2014/main" id="{53D581C2-F39E-4958-A3F3-BB65AB1C5E66}"/>
                </a:ext>
              </a:extLst>
            </p:cNvPr>
            <p:cNvSpPr/>
            <p:nvPr/>
          </p:nvSpPr>
          <p:spPr>
            <a:xfrm>
              <a:off x="10" y="4563942"/>
              <a:ext cx="12191996" cy="22940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FD77040-27EF-4D2C-8D34-32337B0C8544}"/>
                </a:ext>
              </a:extLst>
            </p:cNvPr>
            <p:cNvSpPr/>
            <p:nvPr/>
          </p:nvSpPr>
          <p:spPr>
            <a:xfrm>
              <a:off x="1" y="4563942"/>
              <a:ext cx="12192000" cy="2294060"/>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1A26D20-69F8-4BBC-98C0-BEB470AB8284}"/>
              </a:ext>
            </a:extLst>
          </p:cNvPr>
          <p:cNvSpPr/>
          <p:nvPr/>
        </p:nvSpPr>
        <p:spPr>
          <a:xfrm>
            <a:off x="0" y="0"/>
            <a:ext cx="6095999"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47B6BC-4B2A-4001-9634-47473F82701E}"/>
              </a:ext>
            </a:extLst>
          </p:cNvPr>
          <p:cNvSpPr>
            <a:spLocks noGrp="1"/>
          </p:cNvSpPr>
          <p:nvPr>
            <p:ph type="title"/>
          </p:nvPr>
        </p:nvSpPr>
        <p:spPr>
          <a:xfrm>
            <a:off x="484552" y="457200"/>
            <a:ext cx="5211519" cy="1600200"/>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0497D074-2CCB-4AB8-A7A0-7847D3C1EF8A}"/>
              </a:ext>
            </a:extLst>
          </p:cNvPr>
          <p:cNvSpPr>
            <a:spLocks noGrp="1"/>
          </p:cNvSpPr>
          <p:nvPr>
            <p:ph type="pic" idx="1"/>
          </p:nvPr>
        </p:nvSpPr>
        <p:spPr>
          <a:xfrm>
            <a:off x="6270162" y="457201"/>
            <a:ext cx="5085226"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51FB94BD-D906-4213-9F31-1BE17A86F926}"/>
              </a:ext>
            </a:extLst>
          </p:cNvPr>
          <p:cNvSpPr>
            <a:spLocks noGrp="1"/>
          </p:cNvSpPr>
          <p:nvPr>
            <p:ph type="body" sz="half" idx="2"/>
          </p:nvPr>
        </p:nvSpPr>
        <p:spPr>
          <a:xfrm>
            <a:off x="484552" y="2514600"/>
            <a:ext cx="5211519" cy="3354388"/>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1B8431-70CB-4E9F-8A49-CDFF18554212}"/>
              </a:ext>
            </a:extLst>
          </p:cNvPr>
          <p:cNvSpPr>
            <a:spLocks noGrp="1"/>
          </p:cNvSpPr>
          <p:nvPr>
            <p:ph type="dt" sz="half" idx="10"/>
          </p:nvPr>
        </p:nvSpPr>
        <p:spPr/>
        <p:txBody>
          <a:bodyPr/>
          <a:lstStyle/>
          <a:p>
            <a:fld id="{D162FE45-CC1E-47DB-8B82-6CF0636FBDB8}" type="datetime1">
              <a:rPr lang="en-US" smtClean="0"/>
              <a:t>1/10/2024</a:t>
            </a:fld>
            <a:endParaRPr lang="en-US"/>
          </a:p>
        </p:txBody>
      </p:sp>
      <p:sp>
        <p:nvSpPr>
          <p:cNvPr id="6" name="Footer Placeholder 5">
            <a:extLst>
              <a:ext uri="{FF2B5EF4-FFF2-40B4-BE49-F238E27FC236}">
                <a16:creationId xmlns:a16="http://schemas.microsoft.com/office/drawing/2014/main" id="{ADD2F293-170E-410E-88BF-187A63C5E0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ED93A2-588D-43B5-B6FA-0B7892E6E13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285692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68A33-CB96-4CB1-9941-753BD0824C9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43EB269-70DF-4510-A313-336226558E5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1EA3CC-B2DC-4E87-826C-B885A7E62819}"/>
              </a:ext>
            </a:extLst>
          </p:cNvPr>
          <p:cNvSpPr>
            <a:spLocks noGrp="1"/>
          </p:cNvSpPr>
          <p:nvPr>
            <p:ph type="dt" sz="half" idx="10"/>
          </p:nvPr>
        </p:nvSpPr>
        <p:spPr/>
        <p:txBody>
          <a:bodyPr/>
          <a:lstStyle/>
          <a:p>
            <a:fld id="{836430B8-6059-41E5-A5DC-C07A76F5859A}" type="datetime1">
              <a:rPr lang="en-US" smtClean="0"/>
              <a:t>1/10/2024</a:t>
            </a:fld>
            <a:endParaRPr lang="en-US"/>
          </a:p>
        </p:txBody>
      </p:sp>
      <p:sp>
        <p:nvSpPr>
          <p:cNvPr id="5" name="Footer Placeholder 4">
            <a:extLst>
              <a:ext uri="{FF2B5EF4-FFF2-40B4-BE49-F238E27FC236}">
                <a16:creationId xmlns:a16="http://schemas.microsoft.com/office/drawing/2014/main" id="{7AF37F52-A7C4-4E21-A12A-02546D4775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66031F-5A79-48A7-8EDC-DDD9A9E4B9FC}"/>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143328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9188483-96C4-4E9C-AA6A-E70005461AEE}"/>
              </a:ext>
            </a:extLst>
          </p:cNvPr>
          <p:cNvSpPr/>
          <p:nvPr/>
        </p:nvSpPr>
        <p:spPr>
          <a:xfrm>
            <a:off x="9144000" y="0"/>
            <a:ext cx="3048000" cy="685466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0E4FCD54-7F0B-446E-9998-93E7BD7CE74D}"/>
              </a:ext>
            </a:extLst>
          </p:cNvPr>
          <p:cNvSpPr>
            <a:spLocks noGrp="1"/>
          </p:cNvSpPr>
          <p:nvPr>
            <p:ph type="title" orient="vert"/>
          </p:nvPr>
        </p:nvSpPr>
        <p:spPr>
          <a:xfrm>
            <a:off x="9534222" y="365125"/>
            <a:ext cx="2238678"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0766238-BBF1-4672-BC09-746C6967E5DF}"/>
              </a:ext>
            </a:extLst>
          </p:cNvPr>
          <p:cNvSpPr>
            <a:spLocks noGrp="1"/>
          </p:cNvSpPr>
          <p:nvPr>
            <p:ph type="body" orient="vert" idx="1"/>
          </p:nvPr>
        </p:nvSpPr>
        <p:spPr>
          <a:xfrm>
            <a:off x="484552" y="365125"/>
            <a:ext cx="8374062"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F8F32A5-B67B-45C1-B454-12E9FBE0C869}"/>
              </a:ext>
            </a:extLst>
          </p:cNvPr>
          <p:cNvSpPr>
            <a:spLocks noGrp="1"/>
          </p:cNvSpPr>
          <p:nvPr>
            <p:ph type="dt" sz="half" idx="10"/>
          </p:nvPr>
        </p:nvSpPr>
        <p:spPr/>
        <p:txBody>
          <a:bodyPr/>
          <a:lstStyle/>
          <a:p>
            <a:fld id="{A09D0CB7-D16E-4358-B7F4-EA4A24554592}" type="datetime1">
              <a:rPr lang="en-US" smtClean="0"/>
              <a:t>1/10/2024</a:t>
            </a:fld>
            <a:endParaRPr lang="en-US"/>
          </a:p>
        </p:txBody>
      </p:sp>
      <p:sp>
        <p:nvSpPr>
          <p:cNvPr id="5" name="Footer Placeholder 4">
            <a:extLst>
              <a:ext uri="{FF2B5EF4-FFF2-40B4-BE49-F238E27FC236}">
                <a16:creationId xmlns:a16="http://schemas.microsoft.com/office/drawing/2014/main" id="{48E91896-9441-4636-89D5-84E5932A1EDB}"/>
              </a:ext>
            </a:extLst>
          </p:cNvPr>
          <p:cNvSpPr>
            <a:spLocks noGrp="1"/>
          </p:cNvSpPr>
          <p:nvPr>
            <p:ph type="ftr" sz="quarter" idx="11"/>
          </p:nvPr>
        </p:nvSpPr>
        <p:spPr>
          <a:xfrm>
            <a:off x="3228110" y="6356350"/>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88937DFE-7F48-4EB0-83BC-A93F342D2618}"/>
              </a:ext>
            </a:extLst>
          </p:cNvPr>
          <p:cNvSpPr>
            <a:spLocks noGrp="1"/>
          </p:cNvSpPr>
          <p:nvPr>
            <p:ph type="sldNum" sz="quarter" idx="12"/>
          </p:nvPr>
        </p:nvSpPr>
        <p:spPr/>
        <p:txBody>
          <a:bodyPr/>
          <a:lstStyle>
            <a:lvl1pPr>
              <a:defRPr>
                <a:solidFill>
                  <a:schemeClr val="bg1">
                    <a:alpha val="80000"/>
                  </a:schemeClr>
                </a:solidFill>
              </a:defRPr>
            </a:lvl1pPr>
          </a:lstStyle>
          <a:p>
            <a:fld id="{1F646F3F-274D-499B-ABBE-824EB4ABDC3D}" type="slidenum">
              <a:rPr lang="en-US" smtClean="0"/>
              <a:pPr/>
              <a:t>‹#›</a:t>
            </a:fld>
            <a:endParaRPr lang="en-US" dirty="0"/>
          </a:p>
        </p:txBody>
      </p:sp>
    </p:spTree>
    <p:extLst>
      <p:ext uri="{BB962C8B-B14F-4D97-AF65-F5344CB8AC3E}">
        <p14:creationId xmlns:p14="http://schemas.microsoft.com/office/powerpoint/2010/main" val="837282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A26A151-13BF-4305-A6DC-9DC7C9877195}"/>
              </a:ext>
            </a:extLst>
          </p:cNvPr>
          <p:cNvSpPr/>
          <p:nvPr/>
        </p:nvSpPr>
        <p:spPr>
          <a:xfrm>
            <a:off x="0" y="0"/>
            <a:ext cx="12192000"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3DEE6AE3-3BCC-4B3B-AC4E-60F91014449A}"/>
              </a:ext>
            </a:extLst>
          </p:cNvPr>
          <p:cNvSpPr>
            <a:spLocks noGrp="1"/>
          </p:cNvSpPr>
          <p:nvPr>
            <p:ph type="title"/>
          </p:nvPr>
        </p:nvSpPr>
        <p:spPr>
          <a:xfrm>
            <a:off x="484552" y="365125"/>
            <a:ext cx="10869248" cy="168751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4CB514A-E7EA-41A8-ADBA-85CA1DF6D349}"/>
              </a:ext>
            </a:extLst>
          </p:cNvPr>
          <p:cNvSpPr>
            <a:spLocks noGrp="1"/>
          </p:cNvSpPr>
          <p:nvPr>
            <p:ph type="body" idx="1"/>
          </p:nvPr>
        </p:nvSpPr>
        <p:spPr>
          <a:xfrm>
            <a:off x="484552" y="2576513"/>
            <a:ext cx="10869248" cy="36004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19CB0BD-D6E3-4B3D-BCBB-6FECA5D6323C}"/>
              </a:ext>
            </a:extLst>
          </p:cNvPr>
          <p:cNvSpPr>
            <a:spLocks noGrp="1"/>
          </p:cNvSpPr>
          <p:nvPr>
            <p:ph type="dt" sz="half" idx="2"/>
          </p:nvPr>
        </p:nvSpPr>
        <p:spPr>
          <a:xfrm>
            <a:off x="146221" y="6357208"/>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1FC8E16-3C03-4238-9C6F-B34F3D10F77E}" type="datetime1">
              <a:rPr lang="en-US" smtClean="0"/>
              <a:t>1/10/2024</a:t>
            </a:fld>
            <a:endParaRPr lang="en-US" dirty="0"/>
          </a:p>
        </p:txBody>
      </p:sp>
      <p:sp>
        <p:nvSpPr>
          <p:cNvPr id="5" name="Footer Placeholder 4">
            <a:extLst>
              <a:ext uri="{FF2B5EF4-FFF2-40B4-BE49-F238E27FC236}">
                <a16:creationId xmlns:a16="http://schemas.microsoft.com/office/drawing/2014/main" id="{A84147F7-B466-4892-BE27-876F947515C8}"/>
              </a:ext>
            </a:extLst>
          </p:cNvPr>
          <p:cNvSpPr>
            <a:spLocks noGrp="1"/>
          </p:cNvSpPr>
          <p:nvPr>
            <p:ph type="ftr" sz="quarter" idx="3"/>
          </p:nvPr>
        </p:nvSpPr>
        <p:spPr>
          <a:xfrm>
            <a:off x="6270162" y="6356350"/>
            <a:ext cx="411480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264B4FE0-65CC-4435-A6AF-150E52F35BB8}"/>
              </a:ext>
            </a:extLst>
          </p:cNvPr>
          <p:cNvSpPr>
            <a:spLocks noGrp="1"/>
          </p:cNvSpPr>
          <p:nvPr>
            <p:ph type="sldNum" sz="quarter" idx="4"/>
          </p:nvPr>
        </p:nvSpPr>
        <p:spPr>
          <a:xfrm>
            <a:off x="10764983" y="6356350"/>
            <a:ext cx="1280796"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F646F3F-274D-499B-ABBE-824EB4ABDC3D}" type="slidenum">
              <a:rPr lang="en-US" smtClean="0"/>
              <a:pPr/>
              <a:t>‹#›</a:t>
            </a:fld>
            <a:endParaRPr lang="en-US" dirty="0"/>
          </a:p>
        </p:txBody>
      </p:sp>
    </p:spTree>
    <p:extLst>
      <p:ext uri="{BB962C8B-B14F-4D97-AF65-F5344CB8AC3E}">
        <p14:creationId xmlns:p14="http://schemas.microsoft.com/office/powerpoint/2010/main" val="1656048785"/>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14" r:id="rId6"/>
    <p:sldLayoutId id="2147483710" r:id="rId7"/>
    <p:sldLayoutId id="2147483711" r:id="rId8"/>
    <p:sldLayoutId id="2147483712" r:id="rId9"/>
    <p:sldLayoutId id="2147483713" r:id="rId10"/>
    <p:sldLayoutId id="2147483715" r:id="rId11"/>
  </p:sldLayoutIdLst>
  <p:hf sldNum="0" hdr="0" ftr="0" dt="0"/>
  <p:txStyles>
    <p:titleStyle>
      <a:lvl1pPr algn="l" defTabSz="914400" rtl="0" eaLnBrk="1" latinLnBrk="0" hangingPunct="1">
        <a:lnSpc>
          <a:spcPct val="100000"/>
        </a:lnSpc>
        <a:spcBef>
          <a:spcPct val="0"/>
        </a:spcBef>
        <a:buNone/>
        <a:defRPr sz="5400" kern="1200">
          <a:solidFill>
            <a:schemeClr val="bg1"/>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5C8041AD-0A28-47FA-8BFF-56BAAA246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72EF3F9A-9717-4ACB-A30D-96694842C4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095998" cy="45739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9A8D40-7EA9-C7F5-E41D-91111C405F3A}"/>
              </a:ext>
            </a:extLst>
          </p:cNvPr>
          <p:cNvSpPr>
            <a:spLocks noGrp="1"/>
          </p:cNvSpPr>
          <p:nvPr>
            <p:ph type="ctrTitle"/>
          </p:nvPr>
        </p:nvSpPr>
        <p:spPr>
          <a:xfrm>
            <a:off x="484553" y="397275"/>
            <a:ext cx="5216531" cy="3761257"/>
          </a:xfrm>
        </p:spPr>
        <p:txBody>
          <a:bodyPr anchor="ctr">
            <a:normAutofit fontScale="90000"/>
          </a:bodyPr>
          <a:lstStyle/>
          <a:p>
            <a:r>
              <a:rPr lang="en-US"/>
              <a:t>What’s Next for hospital price transparency in 2024 and beyond</a:t>
            </a:r>
          </a:p>
        </p:txBody>
      </p:sp>
      <p:grpSp>
        <p:nvGrpSpPr>
          <p:cNvPr id="30" name="Group 29">
            <a:extLst>
              <a:ext uri="{FF2B5EF4-FFF2-40B4-BE49-F238E27FC236}">
                <a16:creationId xmlns:a16="http://schemas.microsoft.com/office/drawing/2014/main" id="{3409BBD1-8A75-44DA-88E2-3A704703220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573946"/>
            <a:ext cx="6095998" cy="2284054"/>
            <a:chOff x="6096002" y="-9073"/>
            <a:chExt cx="6095998" cy="6867073"/>
          </a:xfrm>
        </p:grpSpPr>
        <p:sp>
          <p:nvSpPr>
            <p:cNvPr id="31" name="Rectangle 30">
              <a:extLst>
                <a:ext uri="{FF2B5EF4-FFF2-40B4-BE49-F238E27FC236}">
                  <a16:creationId xmlns:a16="http://schemas.microsoft.com/office/drawing/2014/main" id="{957EEA50-86F1-415A-8F6B-829E2272B5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2" y="-9073"/>
              <a:ext cx="6095998" cy="68670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1707547F-6B3D-4540-808D-410C9EE344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2" y="-6987"/>
              <a:ext cx="6095998" cy="6864987"/>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descr="Colorful wavy concept">
            <a:extLst>
              <a:ext uri="{FF2B5EF4-FFF2-40B4-BE49-F238E27FC236}">
                <a16:creationId xmlns:a16="http://schemas.microsoft.com/office/drawing/2014/main" id="{06D6BD2A-4E5D-6751-CFA7-1FB2C7F2B0C7}"/>
              </a:ext>
            </a:extLst>
          </p:cNvPr>
          <p:cNvPicPr>
            <a:picLocks noChangeAspect="1"/>
          </p:cNvPicPr>
          <p:nvPr/>
        </p:nvPicPr>
        <p:blipFill rotWithShape="1">
          <a:blip r:embed="rId2"/>
          <a:srcRect l="26518" r="28357" b="-1"/>
          <a:stretch/>
        </p:blipFill>
        <p:spPr>
          <a:xfrm>
            <a:off x="7137388" y="397275"/>
            <a:ext cx="3933927" cy="5819217"/>
          </a:xfrm>
          <a:prstGeom prst="rect">
            <a:avLst/>
          </a:prstGeom>
        </p:spPr>
      </p:pic>
      <p:pic>
        <p:nvPicPr>
          <p:cNvPr id="6" name="Picture 5" descr="A yellow and blue logo&#10;&#10;Description automatically generated">
            <a:extLst>
              <a:ext uri="{FF2B5EF4-FFF2-40B4-BE49-F238E27FC236}">
                <a16:creationId xmlns:a16="http://schemas.microsoft.com/office/drawing/2014/main" id="{698B4475-AE16-1C34-F1C7-3B1AA0BF0C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734346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A0392-E28B-D4A4-D3FA-50E072525DF8}"/>
              </a:ext>
            </a:extLst>
          </p:cNvPr>
          <p:cNvSpPr>
            <a:spLocks noGrp="1"/>
          </p:cNvSpPr>
          <p:nvPr>
            <p:ph type="title"/>
          </p:nvPr>
        </p:nvSpPr>
        <p:spPr/>
        <p:txBody>
          <a:bodyPr>
            <a:normAutofit/>
          </a:bodyPr>
          <a:lstStyle/>
          <a:p>
            <a:r>
              <a:rPr lang="en-US" sz="4400" dirty="0"/>
              <a:t>Agenda</a:t>
            </a:r>
          </a:p>
        </p:txBody>
      </p:sp>
      <p:sp>
        <p:nvSpPr>
          <p:cNvPr id="3" name="Content Placeholder 2">
            <a:extLst>
              <a:ext uri="{FF2B5EF4-FFF2-40B4-BE49-F238E27FC236}">
                <a16:creationId xmlns:a16="http://schemas.microsoft.com/office/drawing/2014/main" id="{FD9E6664-A2F7-2BF3-5EDC-A1109B8C2960}"/>
              </a:ext>
            </a:extLst>
          </p:cNvPr>
          <p:cNvSpPr>
            <a:spLocks noGrp="1"/>
          </p:cNvSpPr>
          <p:nvPr>
            <p:ph idx="1"/>
          </p:nvPr>
        </p:nvSpPr>
        <p:spPr/>
        <p:txBody>
          <a:bodyPr>
            <a:normAutofit fontScale="92500" lnSpcReduction="20000"/>
          </a:bodyPr>
          <a:lstStyle/>
          <a:p>
            <a:pPr algn="l"/>
            <a:endParaRPr lang="en-US" sz="1800" b="0" i="0" u="none" strike="noStrike" baseline="0" dirty="0">
              <a:solidFill>
                <a:srgbClr val="000000"/>
              </a:solidFill>
              <a:latin typeface="Calibri" panose="020F0502020204030204" pitchFamily="34" charset="0"/>
            </a:endParaRPr>
          </a:p>
          <a:p>
            <a:pPr algn="l"/>
            <a:endParaRPr lang="en-US" sz="1600" b="0" i="0" u="none" strike="noStrike" baseline="0" dirty="0">
              <a:solidFill>
                <a:srgbClr val="000000"/>
              </a:solidFill>
              <a:latin typeface="Calibri" panose="020F0502020204030204" pitchFamily="34" charset="0"/>
            </a:endParaRPr>
          </a:p>
          <a:p>
            <a:pPr marL="457200" marR="0" indent="-457200" algn="l">
              <a:buFont typeface="Arial" panose="020B0604020202020204" pitchFamily="34" charset="0"/>
              <a:buChar char="•"/>
            </a:pPr>
            <a:r>
              <a:rPr lang="en-US" sz="3200" b="0" i="0" u="none" strike="noStrike" baseline="0" dirty="0">
                <a:solidFill>
                  <a:srgbClr val="121313"/>
                </a:solidFill>
                <a:latin typeface="Calibri" panose="020F0502020204030204" pitchFamily="34" charset="0"/>
              </a:rPr>
              <a:t>Current Hospital Price Transparency Requirements</a:t>
            </a:r>
          </a:p>
          <a:p>
            <a:pPr marL="457200" marR="0" indent="-457200" algn="l">
              <a:buFont typeface="Arial" panose="020B0604020202020204" pitchFamily="34" charset="0"/>
              <a:buChar char="•"/>
            </a:pPr>
            <a:r>
              <a:rPr lang="en-US" sz="3200" b="0" i="0" u="none" strike="noStrike" baseline="0" dirty="0">
                <a:solidFill>
                  <a:srgbClr val="121313"/>
                </a:solidFill>
                <a:latin typeface="Calibri" panose="020F0502020204030204" pitchFamily="34" charset="0"/>
              </a:rPr>
              <a:t>New Requirements for Display of Hospital Standard Charges and Defined Timeframes for Compliance</a:t>
            </a:r>
          </a:p>
          <a:p>
            <a:pPr marL="457200" marR="0" indent="-457200" algn="l">
              <a:buFont typeface="Arial" panose="020B0604020202020204" pitchFamily="34" charset="0"/>
              <a:buChar char="•"/>
            </a:pPr>
            <a:r>
              <a:rPr lang="en-US" sz="3200" b="0" i="0" u="none" strike="noStrike" baseline="0" dirty="0">
                <a:solidFill>
                  <a:srgbClr val="121313"/>
                </a:solidFill>
                <a:latin typeface="Calibri" panose="020F0502020204030204" pitchFamily="34" charset="0"/>
              </a:rPr>
              <a:t>New Requirements to Improve Enforcement</a:t>
            </a:r>
          </a:p>
          <a:p>
            <a:pPr marL="457200" marR="0" indent="-457200" algn="l">
              <a:buFont typeface="Arial" panose="020B0604020202020204" pitchFamily="34" charset="0"/>
              <a:buChar char="•"/>
            </a:pPr>
            <a:r>
              <a:rPr lang="en-US" sz="3200" b="0" i="0" u="none" strike="noStrike" baseline="0" dirty="0">
                <a:solidFill>
                  <a:srgbClr val="121313"/>
                </a:solidFill>
                <a:latin typeface="Calibri" panose="020F0502020204030204" pitchFamily="34" charset="0"/>
              </a:rPr>
              <a:t>References</a:t>
            </a:r>
          </a:p>
          <a:p>
            <a:endParaRPr lang="en-US" dirty="0"/>
          </a:p>
        </p:txBody>
      </p:sp>
      <p:pic>
        <p:nvPicPr>
          <p:cNvPr id="5" name="Picture 4" descr="A yellow and blue logo&#10;&#10;Description automatically generated">
            <a:extLst>
              <a:ext uri="{FF2B5EF4-FFF2-40B4-BE49-F238E27FC236}">
                <a16:creationId xmlns:a16="http://schemas.microsoft.com/office/drawing/2014/main" id="{C9075E35-8F33-9171-4247-D3E1F0BB9D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3971115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FE55E-95C4-C8E2-FCD1-2AF243BC1A65}"/>
              </a:ext>
            </a:extLst>
          </p:cNvPr>
          <p:cNvSpPr>
            <a:spLocks noGrp="1"/>
          </p:cNvSpPr>
          <p:nvPr>
            <p:ph type="ctrTitle"/>
          </p:nvPr>
        </p:nvSpPr>
        <p:spPr/>
        <p:txBody>
          <a:bodyPr/>
          <a:lstStyle/>
          <a:p>
            <a:r>
              <a:rPr lang="en-US" dirty="0"/>
              <a:t>Current Hospital Price Transparency Requirements</a:t>
            </a:r>
          </a:p>
        </p:txBody>
      </p:sp>
      <p:pic>
        <p:nvPicPr>
          <p:cNvPr id="3" name="Picture 2" descr="A yellow and blue logo&#10;&#10;Description automatically generated">
            <a:extLst>
              <a:ext uri="{FF2B5EF4-FFF2-40B4-BE49-F238E27FC236}">
                <a16:creationId xmlns:a16="http://schemas.microsoft.com/office/drawing/2014/main" id="{572857DF-6E66-F2F1-3169-02C4ABC120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4138851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745229-C6E9-2C88-FB35-339B8B18DD35}"/>
              </a:ext>
            </a:extLst>
          </p:cNvPr>
          <p:cNvSpPr txBox="1"/>
          <p:nvPr/>
        </p:nvSpPr>
        <p:spPr>
          <a:xfrm>
            <a:off x="389106" y="311285"/>
            <a:ext cx="11381361" cy="5693866"/>
          </a:xfrm>
          <a:prstGeom prst="rect">
            <a:avLst/>
          </a:prstGeom>
          <a:noFill/>
        </p:spPr>
        <p:txBody>
          <a:bodyPr wrap="square">
            <a:spAutoFit/>
          </a:bodyPr>
          <a:lstStyle/>
          <a:p>
            <a:r>
              <a:rPr lang="en-US" sz="2400" b="1" dirty="0">
                <a:solidFill>
                  <a:srgbClr val="002060"/>
                </a:solidFill>
              </a:rPr>
              <a:t>Current Hospital Price Transparency Requirements</a:t>
            </a:r>
          </a:p>
          <a:p>
            <a:endParaRPr lang="en-US" sz="2000" b="1" dirty="0"/>
          </a:p>
          <a:p>
            <a:endParaRPr lang="en-US" sz="2000" b="1" dirty="0"/>
          </a:p>
          <a:p>
            <a:r>
              <a:rPr lang="en-US" sz="2000" dirty="0"/>
              <a:t>• Beginning January 1, 2021, the Hospital Price Transparency Final Rule established requirements for hospitals to make public their standard charges in two ways:</a:t>
            </a:r>
          </a:p>
          <a:p>
            <a:endParaRPr lang="en-US" sz="2000" dirty="0"/>
          </a:p>
          <a:p>
            <a:pPr lvl="1"/>
            <a:r>
              <a:rPr lang="en-US" sz="2000" dirty="0"/>
              <a:t>• As a comprehensive machine-readable file</a:t>
            </a:r>
          </a:p>
          <a:p>
            <a:pPr lvl="2"/>
            <a:r>
              <a:rPr lang="en-US" sz="2000" dirty="0"/>
              <a:t>• Single machine-readable digital file containing five standard charges for all items and services provided by the hospital</a:t>
            </a:r>
          </a:p>
          <a:p>
            <a:pPr lvl="2"/>
            <a:r>
              <a:rPr lang="en-US" sz="2000" dirty="0"/>
              <a:t>• File format must be .JSON, .XML, or .CSV</a:t>
            </a:r>
          </a:p>
          <a:p>
            <a:pPr lvl="2"/>
            <a:r>
              <a:rPr lang="en-US" sz="2000" dirty="0"/>
              <a:t>• Required file naming convention (&lt;</a:t>
            </a:r>
            <a:r>
              <a:rPr lang="en-US" sz="2000" dirty="0" err="1"/>
              <a:t>ein</a:t>
            </a:r>
            <a:r>
              <a:rPr lang="en-US" sz="2000" dirty="0"/>
              <a:t>&gt;_&lt;</a:t>
            </a:r>
            <a:r>
              <a:rPr lang="en-US" sz="2000" dirty="0" err="1"/>
              <a:t>hospitalname</a:t>
            </a:r>
            <a:r>
              <a:rPr lang="en-US" sz="2000" dirty="0"/>
              <a:t>&gt;_</a:t>
            </a:r>
            <a:r>
              <a:rPr lang="en-US" sz="2000" dirty="0" err="1"/>
              <a:t>standardcharges</a:t>
            </a:r>
            <a:r>
              <a:rPr lang="en-US" sz="2000" dirty="0"/>
              <a:t>)</a:t>
            </a:r>
          </a:p>
          <a:p>
            <a:pPr lvl="2"/>
            <a:r>
              <a:rPr lang="en-US" sz="2000" dirty="0"/>
              <a:t>• File must be updated annually</a:t>
            </a:r>
          </a:p>
          <a:p>
            <a:pPr lvl="2"/>
            <a:endParaRPr lang="en-US" sz="2000" dirty="0"/>
          </a:p>
          <a:p>
            <a:pPr lvl="1"/>
            <a:r>
              <a:rPr lang="en-US" sz="2000" dirty="0"/>
              <a:t>• In a consumer-friendly format – Display of at least 300 “shoppable services” that a healthcare consumer can schedule in advance</a:t>
            </a:r>
          </a:p>
          <a:p>
            <a:pPr lvl="2"/>
            <a:r>
              <a:rPr lang="en-US" sz="2000" dirty="0"/>
              <a:t>• Must contain plain-language descriptions of services and group them with ancillary services</a:t>
            </a:r>
          </a:p>
          <a:p>
            <a:pPr lvl="2"/>
            <a:r>
              <a:rPr lang="en-US" sz="2000" dirty="0"/>
              <a:t>• Not required if hospital has a price estimator tool</a:t>
            </a:r>
          </a:p>
        </p:txBody>
      </p:sp>
      <p:pic>
        <p:nvPicPr>
          <p:cNvPr id="2" name="Picture 1" descr="A yellow and blue logo&#10;&#10;Description automatically generated">
            <a:extLst>
              <a:ext uri="{FF2B5EF4-FFF2-40B4-BE49-F238E27FC236}">
                <a16:creationId xmlns:a16="http://schemas.microsoft.com/office/drawing/2014/main" id="{C6CBAD4C-238B-AAC3-E812-0655FD25EF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727560"/>
            <a:ext cx="1117683" cy="930427"/>
          </a:xfrm>
          <a:prstGeom prst="rect">
            <a:avLst/>
          </a:prstGeom>
        </p:spPr>
      </p:pic>
    </p:spTree>
    <p:extLst>
      <p:ext uri="{BB962C8B-B14F-4D97-AF65-F5344CB8AC3E}">
        <p14:creationId xmlns:p14="http://schemas.microsoft.com/office/powerpoint/2010/main" val="32594341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F58B5B-0F8D-579A-7A36-DE8070B55E27}"/>
              </a:ext>
            </a:extLst>
          </p:cNvPr>
          <p:cNvSpPr txBox="1"/>
          <p:nvPr/>
        </p:nvSpPr>
        <p:spPr>
          <a:xfrm>
            <a:off x="515566" y="369652"/>
            <a:ext cx="10787973" cy="4154984"/>
          </a:xfrm>
          <a:prstGeom prst="rect">
            <a:avLst/>
          </a:prstGeom>
          <a:noFill/>
        </p:spPr>
        <p:txBody>
          <a:bodyPr wrap="square">
            <a:spAutoFit/>
          </a:bodyPr>
          <a:lstStyle/>
          <a:p>
            <a:r>
              <a:rPr lang="en-US" sz="2400" b="1" dirty="0">
                <a:solidFill>
                  <a:srgbClr val="002060"/>
                </a:solidFill>
              </a:rPr>
              <a:t>Current Hospital Price Transparency Requirements Cont.</a:t>
            </a:r>
          </a:p>
          <a:p>
            <a:endParaRPr lang="en-US" sz="2000" b="1" dirty="0"/>
          </a:p>
          <a:p>
            <a:endParaRPr lang="en-US" sz="2000" b="1" dirty="0"/>
          </a:p>
          <a:p>
            <a:r>
              <a:rPr lang="en-US" sz="2000" dirty="0"/>
              <a:t>• Information must be posted to a publicly-available website</a:t>
            </a:r>
          </a:p>
          <a:p>
            <a:endParaRPr lang="en-US" sz="2000" dirty="0"/>
          </a:p>
          <a:p>
            <a:r>
              <a:rPr lang="en-US" sz="2000" dirty="0"/>
              <a:t>• Information must be displayed in a prominent manner and clearly identified with the hospital location associated with the information</a:t>
            </a:r>
          </a:p>
          <a:p>
            <a:endParaRPr lang="en-US" sz="2000" dirty="0"/>
          </a:p>
          <a:p>
            <a:r>
              <a:rPr lang="en-US" sz="2000" dirty="0"/>
              <a:t>• Information must be easily accessible without barriers</a:t>
            </a:r>
          </a:p>
          <a:p>
            <a:pPr lvl="1"/>
            <a:r>
              <a:rPr lang="en-US" sz="2000" dirty="0"/>
              <a:t>• No charge for accessing information</a:t>
            </a:r>
          </a:p>
          <a:p>
            <a:pPr lvl="1"/>
            <a:r>
              <a:rPr lang="en-US" sz="2000" dirty="0"/>
              <a:t>• No username/password required</a:t>
            </a:r>
          </a:p>
          <a:p>
            <a:pPr lvl="1"/>
            <a:r>
              <a:rPr lang="en-US" sz="2000" dirty="0"/>
              <a:t>• No need to submit personal identifying information</a:t>
            </a:r>
          </a:p>
          <a:p>
            <a:pPr lvl="1"/>
            <a:r>
              <a:rPr lang="en-US" sz="2000" dirty="0"/>
              <a:t>• Information within the file must be digitally searchable</a:t>
            </a:r>
          </a:p>
        </p:txBody>
      </p:sp>
      <p:pic>
        <p:nvPicPr>
          <p:cNvPr id="2" name="Picture 1" descr="A yellow and blue logo&#10;&#10;Description automatically generated">
            <a:extLst>
              <a:ext uri="{FF2B5EF4-FFF2-40B4-BE49-F238E27FC236}">
                <a16:creationId xmlns:a16="http://schemas.microsoft.com/office/drawing/2014/main" id="{AF712CDA-6830-78EA-E50D-1920C54FB6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1891635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950AA8-EDFD-60E4-A40A-2E30A79D7C0A}"/>
              </a:ext>
            </a:extLst>
          </p:cNvPr>
          <p:cNvSpPr txBox="1"/>
          <p:nvPr/>
        </p:nvSpPr>
        <p:spPr>
          <a:xfrm>
            <a:off x="609600" y="404418"/>
            <a:ext cx="10972800" cy="4462760"/>
          </a:xfrm>
          <a:prstGeom prst="rect">
            <a:avLst/>
          </a:prstGeom>
          <a:noFill/>
        </p:spPr>
        <p:txBody>
          <a:bodyPr wrap="square">
            <a:spAutoFit/>
          </a:bodyPr>
          <a:lstStyle/>
          <a:p>
            <a:r>
              <a:rPr lang="en-US" sz="2400" b="1" dirty="0">
                <a:solidFill>
                  <a:srgbClr val="002060"/>
                </a:solidFill>
              </a:rPr>
              <a:t>Current Hospital Price Transparency Requirements Cont.</a:t>
            </a:r>
          </a:p>
          <a:p>
            <a:endParaRPr lang="en-US" sz="2000" b="1" dirty="0"/>
          </a:p>
          <a:p>
            <a:endParaRPr lang="en-US" sz="2000" b="1" dirty="0"/>
          </a:p>
          <a:p>
            <a:r>
              <a:rPr lang="en-US" sz="2000" dirty="0"/>
              <a:t>•CMS monitors for compliance through their own audits and through complaints received from individuals or entities</a:t>
            </a:r>
          </a:p>
          <a:p>
            <a:endParaRPr lang="en-US" sz="2000" dirty="0"/>
          </a:p>
          <a:p>
            <a:r>
              <a:rPr lang="en-US" sz="2000" dirty="0"/>
              <a:t>•Hospital non-compliance is addressed through CMS actions</a:t>
            </a:r>
          </a:p>
          <a:p>
            <a:pPr lvl="1"/>
            <a:r>
              <a:rPr lang="en-US" sz="2000" dirty="0"/>
              <a:t>•Written warning notice of specific violations</a:t>
            </a:r>
          </a:p>
          <a:p>
            <a:pPr lvl="1"/>
            <a:r>
              <a:rPr lang="en-US" sz="2000" dirty="0"/>
              <a:t>•Request for corrective action plan</a:t>
            </a:r>
          </a:p>
          <a:p>
            <a:pPr lvl="1"/>
            <a:r>
              <a:rPr lang="en-US" sz="2000" dirty="0"/>
              <a:t>•Civil monetary penalties (CMP)</a:t>
            </a:r>
          </a:p>
          <a:p>
            <a:pPr lvl="2"/>
            <a:r>
              <a:rPr lang="en-US" sz="2000" dirty="0"/>
              <a:t>•Maximum daily CMP of $300 for hospitals with 30 or fewer beds</a:t>
            </a:r>
          </a:p>
          <a:p>
            <a:pPr lvl="2"/>
            <a:r>
              <a:rPr lang="en-US" sz="2000" dirty="0"/>
              <a:t>•Maximum daily CMP of $10 x number of beds for hospitals with 31-550 beds</a:t>
            </a:r>
          </a:p>
          <a:p>
            <a:pPr lvl="2"/>
            <a:r>
              <a:rPr lang="en-US" sz="2000" dirty="0"/>
              <a:t>•Maximum daily CMP of $5,500 for hospitals with 551+ beds</a:t>
            </a:r>
          </a:p>
          <a:p>
            <a:pPr lvl="1"/>
            <a:r>
              <a:rPr lang="en-US" sz="2000" dirty="0"/>
              <a:t>•Publication of imposed civil monetary penalties to a public website</a:t>
            </a:r>
          </a:p>
        </p:txBody>
      </p:sp>
      <p:pic>
        <p:nvPicPr>
          <p:cNvPr id="2" name="Picture 1" descr="A yellow and blue logo&#10;&#10;Description automatically generated">
            <a:extLst>
              <a:ext uri="{FF2B5EF4-FFF2-40B4-BE49-F238E27FC236}">
                <a16:creationId xmlns:a16="http://schemas.microsoft.com/office/drawing/2014/main" id="{D6C4731D-35B6-583D-C71E-B6BD9134BB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1644466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FE55E-95C4-C8E2-FCD1-2AF243BC1A65}"/>
              </a:ext>
            </a:extLst>
          </p:cNvPr>
          <p:cNvSpPr>
            <a:spLocks noGrp="1"/>
          </p:cNvSpPr>
          <p:nvPr>
            <p:ph type="ctrTitle"/>
          </p:nvPr>
        </p:nvSpPr>
        <p:spPr/>
        <p:txBody>
          <a:bodyPr/>
          <a:lstStyle/>
          <a:p>
            <a:r>
              <a:rPr lang="en-US" dirty="0"/>
              <a:t>New Requirements for January 1, 2024</a:t>
            </a:r>
          </a:p>
        </p:txBody>
      </p:sp>
      <p:pic>
        <p:nvPicPr>
          <p:cNvPr id="3" name="Picture 2" descr="A yellow and blue logo&#10;&#10;Description automatically generated">
            <a:extLst>
              <a:ext uri="{FF2B5EF4-FFF2-40B4-BE49-F238E27FC236}">
                <a16:creationId xmlns:a16="http://schemas.microsoft.com/office/drawing/2014/main" id="{7BDE0F6A-97C3-47EF-D2AF-B03596D376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3742225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A26A151-13BF-4305-A6DC-9DC7C9877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EFFDDA6-2CAE-438F-B0D6-FF4E710E24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29884" y="6324431"/>
            <a:ext cx="62116" cy="4289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F06B261F-632C-43DC-8DC7-7723B3682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E524C7F-EE50-42C5-9434-7C78CE0444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3644" cy="686133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7BEFA3-50E0-9920-D5E3-0222CE2D24AB}"/>
              </a:ext>
            </a:extLst>
          </p:cNvPr>
          <p:cNvSpPr txBox="1"/>
          <p:nvPr/>
        </p:nvSpPr>
        <p:spPr>
          <a:xfrm>
            <a:off x="263487" y="1145569"/>
            <a:ext cx="5192767" cy="4029331"/>
          </a:xfrm>
          <a:prstGeom prst="rect">
            <a:avLst/>
          </a:prstGeom>
        </p:spPr>
        <p:txBody>
          <a:bodyPr vert="horz" lIns="91440" tIns="45720" rIns="91440" bIns="45720" rtlCol="0">
            <a:normAutofit fontScale="77500" lnSpcReduction="20000"/>
          </a:bodyPr>
          <a:lstStyle/>
          <a:p>
            <a:pPr marR="0">
              <a:lnSpc>
                <a:spcPct val="110000"/>
              </a:lnSpc>
              <a:spcAft>
                <a:spcPts val="600"/>
              </a:spcAft>
            </a:pPr>
            <a:r>
              <a:rPr lang="en-US" sz="2800" b="1" i="0" u="none" strike="noStrike" baseline="0" dirty="0">
                <a:solidFill>
                  <a:schemeClr val="bg1"/>
                </a:solidFill>
              </a:rPr>
              <a:t>New Requirements for </a:t>
            </a:r>
          </a:p>
          <a:p>
            <a:pPr marR="0">
              <a:lnSpc>
                <a:spcPct val="110000"/>
              </a:lnSpc>
              <a:spcAft>
                <a:spcPts val="600"/>
              </a:spcAft>
            </a:pPr>
            <a:r>
              <a:rPr lang="en-US" sz="2800" b="1" i="0" u="none" strike="noStrike" baseline="0" dirty="0">
                <a:solidFill>
                  <a:schemeClr val="bg1"/>
                </a:solidFill>
              </a:rPr>
              <a:t>January 1, 2024</a:t>
            </a:r>
          </a:p>
          <a:p>
            <a:pPr marR="0">
              <a:lnSpc>
                <a:spcPct val="110000"/>
              </a:lnSpc>
              <a:spcAft>
                <a:spcPts val="600"/>
              </a:spcAft>
            </a:pPr>
            <a:endParaRPr lang="en-US" sz="2400" b="1" dirty="0">
              <a:solidFill>
                <a:schemeClr val="bg1"/>
              </a:solidFill>
            </a:endParaRPr>
          </a:p>
          <a:p>
            <a:pPr marR="0">
              <a:lnSpc>
                <a:spcPct val="110000"/>
              </a:lnSpc>
              <a:spcAft>
                <a:spcPts val="600"/>
              </a:spcAft>
            </a:pPr>
            <a:endParaRPr lang="en-US" sz="2400" b="0" i="0" u="none" strike="noStrike" baseline="0" dirty="0">
              <a:solidFill>
                <a:schemeClr val="bg1"/>
              </a:solidFill>
            </a:endParaRPr>
          </a:p>
          <a:p>
            <a:pPr marL="800100" marR="0" lvl="1">
              <a:lnSpc>
                <a:spcPct val="110000"/>
              </a:lnSpc>
              <a:spcAft>
                <a:spcPts val="600"/>
              </a:spcAft>
            </a:pPr>
            <a:r>
              <a:rPr lang="en-US" sz="2400" b="0" i="0" u="none" strike="noStrike" baseline="0" dirty="0">
                <a:solidFill>
                  <a:schemeClr val="bg1"/>
                </a:solidFill>
              </a:rPr>
              <a:t>Good Faith Effort</a:t>
            </a:r>
          </a:p>
          <a:p>
            <a:pPr marL="1257300" lvl="2">
              <a:lnSpc>
                <a:spcPct val="110000"/>
              </a:lnSpc>
              <a:spcAft>
                <a:spcPts val="600"/>
              </a:spcAft>
            </a:pPr>
            <a:r>
              <a:rPr lang="en-US" sz="2400" b="0" i="0" u="none" strike="noStrike" baseline="0" dirty="0">
                <a:solidFill>
                  <a:schemeClr val="bg1"/>
                </a:solidFill>
              </a:rPr>
              <a:t>Each hospital must make a good faith effort to ensure that the standard charge information encoded in the machine-readable file is true, accurate, and complete as of the date indicated in the machine-readable file. </a:t>
            </a:r>
          </a:p>
          <a:p>
            <a:pPr marR="0" lvl="1">
              <a:lnSpc>
                <a:spcPct val="110000"/>
              </a:lnSpc>
              <a:spcAft>
                <a:spcPts val="600"/>
              </a:spcAft>
            </a:pPr>
            <a:endParaRPr lang="en-US" sz="1500" b="0" i="0" u="none" strike="noStrike" baseline="0" dirty="0">
              <a:solidFill>
                <a:schemeClr val="bg1"/>
              </a:solidFill>
            </a:endParaRPr>
          </a:p>
        </p:txBody>
      </p:sp>
      <p:pic>
        <p:nvPicPr>
          <p:cNvPr id="5" name="Picture 4">
            <a:extLst>
              <a:ext uri="{FF2B5EF4-FFF2-40B4-BE49-F238E27FC236}">
                <a16:creationId xmlns:a16="http://schemas.microsoft.com/office/drawing/2014/main" id="{0CC800FB-A367-E1FE-708F-A6481A8B3E89}"/>
              </a:ext>
            </a:extLst>
          </p:cNvPr>
          <p:cNvPicPr>
            <a:picLocks noChangeAspect="1"/>
          </p:cNvPicPr>
          <p:nvPr/>
        </p:nvPicPr>
        <p:blipFill rotWithShape="1">
          <a:blip r:embed="rId2"/>
          <a:srcRect l="34625" r="4586" b="1"/>
          <a:stretch/>
        </p:blipFill>
        <p:spPr>
          <a:xfrm>
            <a:off x="6083644" y="10"/>
            <a:ext cx="6108356" cy="6857990"/>
          </a:xfrm>
          <a:prstGeom prst="rect">
            <a:avLst/>
          </a:prstGeom>
        </p:spPr>
      </p:pic>
      <p:pic>
        <p:nvPicPr>
          <p:cNvPr id="2" name="Picture 1" descr="A yellow and blue logo&#10;&#10;Description automatically generated">
            <a:extLst>
              <a:ext uri="{FF2B5EF4-FFF2-40B4-BE49-F238E27FC236}">
                <a16:creationId xmlns:a16="http://schemas.microsoft.com/office/drawing/2014/main" id="{8F40468A-6DB0-34FD-EE28-E0B24EA237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2850755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F9FAE8D-A6AC-DB9D-CA88-678699257D1D}"/>
              </a:ext>
            </a:extLst>
          </p:cNvPr>
          <p:cNvSpPr txBox="1"/>
          <p:nvPr/>
        </p:nvSpPr>
        <p:spPr>
          <a:xfrm>
            <a:off x="496110" y="272374"/>
            <a:ext cx="11118715" cy="4585871"/>
          </a:xfrm>
          <a:prstGeom prst="rect">
            <a:avLst/>
          </a:prstGeom>
          <a:noFill/>
        </p:spPr>
        <p:txBody>
          <a:bodyPr wrap="square">
            <a:spAutoFit/>
          </a:bodyPr>
          <a:lstStyle/>
          <a:p>
            <a:r>
              <a:rPr lang="en-US" sz="2400" b="1" dirty="0">
                <a:solidFill>
                  <a:srgbClr val="002060"/>
                </a:solidFill>
              </a:rPr>
              <a:t>Requirements to Improve Automated Access to the MRF - January 1, 2024</a:t>
            </a:r>
          </a:p>
          <a:p>
            <a:endParaRPr lang="en-US" sz="2400" b="1" dirty="0">
              <a:solidFill>
                <a:srgbClr val="002060"/>
              </a:solidFill>
            </a:endParaRPr>
          </a:p>
          <a:p>
            <a:endParaRPr lang="en-US" sz="2400" b="1" dirty="0">
              <a:solidFill>
                <a:srgbClr val="002060"/>
              </a:solidFill>
            </a:endParaRPr>
          </a:p>
          <a:p>
            <a:pPr marL="285750" indent="-285750">
              <a:buFont typeface="Arial" panose="020B0604020202020204" pitchFamily="34" charset="0"/>
              <a:buChar char="•"/>
            </a:pPr>
            <a:r>
              <a:rPr lang="en-US" sz="2000" dirty="0"/>
              <a:t>A .txt file in the root folder (base URL of the website) that includes a standardized set of fields</a:t>
            </a:r>
          </a:p>
          <a:p>
            <a:pPr marL="742950" lvl="1" indent="-285750">
              <a:buFont typeface="Arial" panose="020B0604020202020204" pitchFamily="34" charset="0"/>
              <a:buChar char="•"/>
            </a:pPr>
            <a:r>
              <a:rPr lang="en-US" sz="2000" dirty="0"/>
              <a:t>Hospital location name that corresponds to the MRF</a:t>
            </a:r>
          </a:p>
          <a:p>
            <a:pPr marL="742950" lvl="1" indent="-285750">
              <a:buFont typeface="Arial" panose="020B0604020202020204" pitchFamily="34" charset="0"/>
              <a:buChar char="•"/>
            </a:pPr>
            <a:r>
              <a:rPr lang="en-US" sz="2000" dirty="0"/>
              <a:t>The source page URL that hosts the MRF</a:t>
            </a:r>
          </a:p>
          <a:p>
            <a:pPr marL="742950" lvl="1" indent="-285750">
              <a:buFont typeface="Arial" panose="020B0604020202020204" pitchFamily="34" charset="0"/>
              <a:buChar char="•"/>
            </a:pPr>
            <a:r>
              <a:rPr lang="en-US" sz="2000" dirty="0"/>
              <a:t>A direct link to the MRF (the MRF URL)</a:t>
            </a:r>
          </a:p>
          <a:p>
            <a:pPr marL="742950" lvl="1" indent="-285750">
              <a:buFont typeface="Arial" panose="020B0604020202020204" pitchFamily="34" charset="0"/>
              <a:buChar char="•"/>
            </a:pPr>
            <a:r>
              <a:rPr lang="en-US" sz="2000" dirty="0"/>
              <a:t>Hospital point of contact information</a:t>
            </a:r>
          </a:p>
          <a:p>
            <a:pPr lvl="1"/>
            <a:endParaRPr lang="en-US" sz="2000" dirty="0"/>
          </a:p>
          <a:p>
            <a:pPr marL="285750" indent="-285750">
              <a:buFont typeface="Arial" panose="020B0604020202020204" pitchFamily="34" charset="0"/>
              <a:buChar char="•"/>
            </a:pPr>
            <a:r>
              <a:rPr lang="en-US" sz="2000" dirty="0"/>
              <a:t>Footer Link</a:t>
            </a:r>
          </a:p>
          <a:p>
            <a:pPr marL="742950" lvl="1" indent="-285750">
              <a:buFont typeface="Arial" panose="020B0604020202020204" pitchFamily="34" charset="0"/>
              <a:buChar char="•"/>
            </a:pPr>
            <a:r>
              <a:rPr lang="en-US" sz="2000" dirty="0"/>
              <a:t>The public website must include a link in the footer on its website, including but not limited to the homepage, that is labeled “Price Transparency” and links directly to the publicly available web page that hosts the link to the MRF.</a:t>
            </a:r>
          </a:p>
        </p:txBody>
      </p:sp>
      <p:pic>
        <p:nvPicPr>
          <p:cNvPr id="2" name="Picture 1" descr="A yellow and blue logo&#10;&#10;Description automatically generated">
            <a:extLst>
              <a:ext uri="{FF2B5EF4-FFF2-40B4-BE49-F238E27FC236}">
                <a16:creationId xmlns:a16="http://schemas.microsoft.com/office/drawing/2014/main" id="{8B1B67C3-2F06-4A09-E7C8-9FFC5D3953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3788467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FE55E-95C4-C8E2-FCD1-2AF243BC1A65}"/>
              </a:ext>
            </a:extLst>
          </p:cNvPr>
          <p:cNvSpPr>
            <a:spLocks noGrp="1"/>
          </p:cNvSpPr>
          <p:nvPr>
            <p:ph type="ctrTitle"/>
          </p:nvPr>
        </p:nvSpPr>
        <p:spPr/>
        <p:txBody>
          <a:bodyPr/>
          <a:lstStyle/>
          <a:p>
            <a:r>
              <a:rPr lang="en-US" dirty="0"/>
              <a:t>New Requirements for July 1, 2024</a:t>
            </a:r>
          </a:p>
        </p:txBody>
      </p:sp>
      <p:pic>
        <p:nvPicPr>
          <p:cNvPr id="3" name="Picture 2" descr="A yellow and blue logo&#10;&#10;Description automatically generated">
            <a:extLst>
              <a:ext uri="{FF2B5EF4-FFF2-40B4-BE49-F238E27FC236}">
                <a16:creationId xmlns:a16="http://schemas.microsoft.com/office/drawing/2014/main" id="{05899DB7-9629-1E15-205B-307D08BE47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16070954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921A897-F021-2C35-2C36-BA6DA980295A}"/>
              </a:ext>
            </a:extLst>
          </p:cNvPr>
          <p:cNvSpPr txBox="1"/>
          <p:nvPr/>
        </p:nvSpPr>
        <p:spPr>
          <a:xfrm>
            <a:off x="428017" y="289679"/>
            <a:ext cx="10846340" cy="3539430"/>
          </a:xfrm>
          <a:prstGeom prst="rect">
            <a:avLst/>
          </a:prstGeom>
          <a:noFill/>
        </p:spPr>
        <p:txBody>
          <a:bodyPr wrap="square">
            <a:spAutoFit/>
          </a:bodyPr>
          <a:lstStyle/>
          <a:p>
            <a:r>
              <a:rPr lang="en-US" sz="2400" b="1" dirty="0">
                <a:solidFill>
                  <a:srgbClr val="002060"/>
                </a:solidFill>
              </a:rPr>
              <a:t>New Requirements for July 1, 2024</a:t>
            </a:r>
          </a:p>
          <a:p>
            <a:endParaRPr lang="en-US" sz="2000" dirty="0"/>
          </a:p>
          <a:p>
            <a:endParaRPr lang="en-US" sz="2000" dirty="0"/>
          </a:p>
          <a:p>
            <a:pPr marL="342900" indent="-342900">
              <a:buFont typeface="Arial" panose="020B0604020202020204" pitchFamily="34" charset="0"/>
              <a:buChar char="•"/>
            </a:pPr>
            <a:r>
              <a:rPr lang="en-US" sz="2000" dirty="0"/>
              <a:t> Require display of standard charge information using a CMS Template </a:t>
            </a:r>
            <a:r>
              <a:rPr lang="en-US" sz="2000" dirty="0" err="1"/>
              <a:t>layour</a:t>
            </a:r>
            <a:r>
              <a:rPr lang="en-US" sz="2000" dirty="0"/>
              <a:t> in .</a:t>
            </a:r>
            <a:r>
              <a:rPr lang="en-US" sz="2000" dirty="0" err="1"/>
              <a:t>json</a:t>
            </a:r>
            <a:r>
              <a:rPr lang="en-US" sz="2000" dirty="0"/>
              <a:t> or .csv format, data specifications, and data dictionary</a:t>
            </a:r>
          </a:p>
          <a:p>
            <a:pPr marL="800100" lvl="1" indent="-342900">
              <a:buFont typeface="Arial" panose="020B0604020202020204" pitchFamily="34" charset="0"/>
              <a:buChar char="•"/>
            </a:pPr>
            <a:r>
              <a:rPr lang="en-US" sz="2000" dirty="0"/>
              <a:t>Template, data dictionary, and other technical instructions can be found at githubhttps://github.com/CMSgov/hospital-price-transparency/tree/master/documentation</a:t>
            </a:r>
          </a:p>
          <a:p>
            <a:pPr lvl="1"/>
            <a:endParaRPr lang="en-US" sz="2000" dirty="0"/>
          </a:p>
          <a:p>
            <a:pPr marL="342900" indent="-342900">
              <a:buFont typeface="Arial" panose="020B0604020202020204" pitchFamily="34" charset="0"/>
              <a:buChar char="•"/>
            </a:pPr>
            <a:r>
              <a:rPr lang="en-US" sz="2000" dirty="0"/>
              <a:t>CMS-defined affirmation statement in the MRF that the information displayed is true, accurate, and complete as of the date indicated in the file</a:t>
            </a:r>
          </a:p>
        </p:txBody>
      </p:sp>
      <p:pic>
        <p:nvPicPr>
          <p:cNvPr id="2" name="Picture 1" descr="A yellow and blue logo&#10;&#10;Description automatically generated">
            <a:extLst>
              <a:ext uri="{FF2B5EF4-FFF2-40B4-BE49-F238E27FC236}">
                <a16:creationId xmlns:a16="http://schemas.microsoft.com/office/drawing/2014/main" id="{0189F6DF-5786-0325-7203-2BF82EB4F3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559033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4C8C004-D722-2BB1-A313-074750A2C8AF}"/>
              </a:ext>
            </a:extLst>
          </p:cNvPr>
          <p:cNvSpPr txBox="1"/>
          <p:nvPr/>
        </p:nvSpPr>
        <p:spPr>
          <a:xfrm>
            <a:off x="583660" y="486383"/>
            <a:ext cx="10982527" cy="3847207"/>
          </a:xfrm>
          <a:prstGeom prst="rect">
            <a:avLst/>
          </a:prstGeom>
          <a:noFill/>
        </p:spPr>
        <p:txBody>
          <a:bodyPr wrap="square">
            <a:spAutoFit/>
          </a:bodyPr>
          <a:lstStyle/>
          <a:p>
            <a:r>
              <a:rPr lang="en-US" sz="2400" b="1" dirty="0">
                <a:solidFill>
                  <a:srgbClr val="002060"/>
                </a:solidFill>
              </a:rPr>
              <a:t>Required Data Elements – July 1, 2024</a:t>
            </a:r>
          </a:p>
          <a:p>
            <a:endParaRPr lang="en-US" sz="2000" b="1" dirty="0"/>
          </a:p>
          <a:p>
            <a:endParaRPr lang="en-US" sz="2000" b="1" dirty="0"/>
          </a:p>
          <a:p>
            <a:pPr marL="342900" indent="-342900">
              <a:buFont typeface="Arial" panose="020B0604020202020204" pitchFamily="34" charset="0"/>
              <a:buChar char="•"/>
            </a:pPr>
            <a:r>
              <a:rPr lang="en-US" sz="2000" dirty="0"/>
              <a:t>General data elements</a:t>
            </a:r>
          </a:p>
          <a:p>
            <a:endParaRPr lang="en-US" sz="2000" dirty="0"/>
          </a:p>
          <a:p>
            <a:pPr marL="800100" lvl="1" indent="-342900">
              <a:buFont typeface="Arial" panose="020B0604020202020204" pitchFamily="34" charset="0"/>
              <a:buChar char="•"/>
            </a:pPr>
            <a:r>
              <a:rPr lang="en-US" sz="2000" dirty="0"/>
              <a:t>Hospital name(s) – Legal business name of the hospital</a:t>
            </a:r>
          </a:p>
          <a:p>
            <a:pPr marL="800100" lvl="1" indent="-342900">
              <a:buFont typeface="Arial" panose="020B0604020202020204" pitchFamily="34" charset="0"/>
              <a:buChar char="•"/>
            </a:pPr>
            <a:r>
              <a:rPr lang="en-US" sz="2000" dirty="0"/>
              <a:t>Hospital license number(s) and two-letter state code issuing the license</a:t>
            </a:r>
          </a:p>
          <a:p>
            <a:pPr marL="800100" lvl="1" indent="-342900">
              <a:buFont typeface="Arial" panose="020B0604020202020204" pitchFamily="34" charset="0"/>
              <a:buChar char="•"/>
            </a:pPr>
            <a:r>
              <a:rPr lang="en-US" sz="2000" dirty="0"/>
              <a:t>Location name(s) and addresses(es) under the hospital license number</a:t>
            </a:r>
          </a:p>
          <a:p>
            <a:pPr lvl="2"/>
            <a:r>
              <a:rPr lang="en-US" sz="2000" dirty="0"/>
              <a:t>–Location names and addresses must include all inpatient facilities and stand-alone emergency departments at minimum</a:t>
            </a:r>
          </a:p>
          <a:p>
            <a:pPr marL="800100" lvl="1" indent="-342900">
              <a:buFont typeface="Arial" panose="020B0604020202020204" pitchFamily="34" charset="0"/>
              <a:buChar char="•"/>
            </a:pPr>
            <a:r>
              <a:rPr lang="en-US" sz="2000" dirty="0"/>
              <a:t>Version number of the CMS template used</a:t>
            </a:r>
          </a:p>
          <a:p>
            <a:pPr marL="800100" lvl="1" indent="-342900">
              <a:buFont typeface="Arial" panose="020B0604020202020204" pitchFamily="34" charset="0"/>
              <a:buChar char="•"/>
            </a:pPr>
            <a:r>
              <a:rPr lang="en-US" sz="2000" dirty="0"/>
              <a:t>Date of the most recent update to the machine-readable file</a:t>
            </a:r>
          </a:p>
        </p:txBody>
      </p:sp>
      <p:pic>
        <p:nvPicPr>
          <p:cNvPr id="2" name="Picture 1" descr="A yellow and blue logo&#10;&#10;Description automatically generated">
            <a:extLst>
              <a:ext uri="{FF2B5EF4-FFF2-40B4-BE49-F238E27FC236}">
                <a16:creationId xmlns:a16="http://schemas.microsoft.com/office/drawing/2014/main" id="{50428CF9-6753-0B69-E576-2A473F8073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34300311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2E70A6-75A6-5B7A-BF33-101B54F9826C}"/>
              </a:ext>
            </a:extLst>
          </p:cNvPr>
          <p:cNvSpPr txBox="1"/>
          <p:nvPr/>
        </p:nvSpPr>
        <p:spPr>
          <a:xfrm>
            <a:off x="184826" y="330739"/>
            <a:ext cx="11634280" cy="5693866"/>
          </a:xfrm>
          <a:prstGeom prst="rect">
            <a:avLst/>
          </a:prstGeom>
          <a:noFill/>
        </p:spPr>
        <p:txBody>
          <a:bodyPr wrap="square">
            <a:spAutoFit/>
          </a:bodyPr>
          <a:lstStyle/>
          <a:p>
            <a:r>
              <a:rPr lang="en-US" sz="2400" b="1" dirty="0">
                <a:solidFill>
                  <a:srgbClr val="002060"/>
                </a:solidFill>
              </a:rPr>
              <a:t>Required Data Elements – July 1, 2024</a:t>
            </a:r>
          </a:p>
          <a:p>
            <a:endParaRPr lang="en-US" sz="2000" b="1" dirty="0"/>
          </a:p>
          <a:p>
            <a:pPr marL="342900" indent="-342900">
              <a:buFont typeface="Arial" panose="020B0604020202020204" pitchFamily="34" charset="0"/>
              <a:buChar char="•"/>
            </a:pPr>
            <a:r>
              <a:rPr lang="en-US" sz="2000" dirty="0"/>
              <a:t>Standard Charge data elements</a:t>
            </a:r>
          </a:p>
          <a:p>
            <a:endParaRPr lang="en-US" sz="2000" dirty="0"/>
          </a:p>
          <a:p>
            <a:pPr marL="800100" lvl="1" indent="-342900">
              <a:buFont typeface="Arial" panose="020B0604020202020204" pitchFamily="34" charset="0"/>
              <a:buChar char="•"/>
            </a:pPr>
            <a:r>
              <a:rPr lang="en-US" sz="2000" dirty="0"/>
              <a:t>Gross Charge – The charge for an individual item or service that is reflected on a hospital’s chargemaster, absent any discounts</a:t>
            </a:r>
          </a:p>
          <a:p>
            <a:pPr marL="800100" lvl="1" indent="-342900">
              <a:buFont typeface="Arial" panose="020B0604020202020204" pitchFamily="34" charset="0"/>
              <a:buChar char="•"/>
            </a:pPr>
            <a:r>
              <a:rPr lang="en-US" sz="2000" dirty="0"/>
              <a:t>Discounted Cash – The charge that applies to an individual who pays cash for a hospital item or service</a:t>
            </a:r>
          </a:p>
          <a:p>
            <a:pPr marL="800100" lvl="1" indent="-342900">
              <a:buFont typeface="Arial" panose="020B0604020202020204" pitchFamily="34" charset="0"/>
              <a:buChar char="•"/>
            </a:pPr>
            <a:r>
              <a:rPr lang="en-US" sz="2000" dirty="0"/>
              <a:t>Standard Charge Methodology – The type of contract arrangement associated with the payer-specific negotiated charge</a:t>
            </a:r>
          </a:p>
          <a:p>
            <a:pPr lvl="2"/>
            <a:r>
              <a:rPr lang="en-US" sz="2000" dirty="0"/>
              <a:t>–Valid values: Case Rate, Fee Schedule, Percent of Total Billed Charges, Per Diem, and Other</a:t>
            </a:r>
          </a:p>
          <a:p>
            <a:pPr marL="800100" lvl="1" indent="-342900">
              <a:buFont typeface="Arial" panose="020B0604020202020204" pitchFamily="34" charset="0"/>
              <a:buChar char="•"/>
            </a:pPr>
            <a:r>
              <a:rPr lang="en-US" sz="2000" dirty="0"/>
              <a:t>Payer-Specific Negotiated Charge – Charge expressed as a dollar amount, percentage or algorithm that hospital has negotiated for an item or service</a:t>
            </a:r>
          </a:p>
          <a:p>
            <a:pPr marL="800100" lvl="1" indent="-342900">
              <a:buFont typeface="Arial" panose="020B0604020202020204" pitchFamily="34" charset="0"/>
              <a:buChar char="•"/>
            </a:pPr>
            <a:r>
              <a:rPr lang="en-US" sz="2000" dirty="0"/>
              <a:t>Minimum – The lowest charge a hospital has negotiated with all 3rd-party payers for an item or service</a:t>
            </a:r>
          </a:p>
          <a:p>
            <a:pPr marL="800100" lvl="1" indent="-342900">
              <a:buFont typeface="Arial" panose="020B0604020202020204" pitchFamily="34" charset="0"/>
              <a:buChar char="•"/>
            </a:pPr>
            <a:r>
              <a:rPr lang="en-US" sz="2000" dirty="0"/>
              <a:t>Maximum – The highest charge a hospital has negotiated with all 3rd-party payers for an item or service</a:t>
            </a:r>
          </a:p>
        </p:txBody>
      </p:sp>
    </p:spTree>
    <p:extLst>
      <p:ext uri="{BB962C8B-B14F-4D97-AF65-F5344CB8AC3E}">
        <p14:creationId xmlns:p14="http://schemas.microsoft.com/office/powerpoint/2010/main" val="2702036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D73F836-8EAC-6B4B-6C52-F758CC372EBF}"/>
              </a:ext>
            </a:extLst>
          </p:cNvPr>
          <p:cNvSpPr txBox="1"/>
          <p:nvPr/>
        </p:nvSpPr>
        <p:spPr>
          <a:xfrm>
            <a:off x="424774" y="389108"/>
            <a:ext cx="10875524" cy="4154984"/>
          </a:xfrm>
          <a:prstGeom prst="rect">
            <a:avLst/>
          </a:prstGeom>
          <a:noFill/>
        </p:spPr>
        <p:txBody>
          <a:bodyPr wrap="square">
            <a:spAutoFit/>
          </a:bodyPr>
          <a:lstStyle/>
          <a:p>
            <a:r>
              <a:rPr lang="en-US" sz="2400" b="1" dirty="0">
                <a:solidFill>
                  <a:srgbClr val="002060"/>
                </a:solidFill>
              </a:rPr>
              <a:t>Required Data Elements – July 1, 2024</a:t>
            </a:r>
          </a:p>
          <a:p>
            <a:endParaRPr lang="en-US" sz="2000" b="1" dirty="0"/>
          </a:p>
          <a:p>
            <a:endParaRPr lang="en-US" sz="2000" b="1" dirty="0"/>
          </a:p>
          <a:p>
            <a:pPr marL="342900" indent="-342900">
              <a:buFont typeface="Arial" panose="020B0604020202020204" pitchFamily="34" charset="0"/>
              <a:buChar char="•"/>
            </a:pPr>
            <a:r>
              <a:rPr lang="en-US" sz="2000" dirty="0"/>
              <a:t>Standard Charge data elements</a:t>
            </a:r>
          </a:p>
          <a:p>
            <a:endParaRPr lang="en-US" sz="2000" dirty="0"/>
          </a:p>
          <a:p>
            <a:pPr marL="800100" lvl="1" indent="-342900">
              <a:buFont typeface="Arial" panose="020B0604020202020204" pitchFamily="34" charset="0"/>
              <a:buChar char="•"/>
            </a:pPr>
            <a:r>
              <a:rPr lang="en-US" sz="2000" dirty="0"/>
              <a:t>Payer Name – The name of the 3rd-party payer that is legally responsible for payment of a claim for a healthcare item or service</a:t>
            </a:r>
          </a:p>
          <a:p>
            <a:pPr lvl="1"/>
            <a:endParaRPr lang="en-US" sz="2000" dirty="0"/>
          </a:p>
          <a:p>
            <a:pPr marL="800100" lvl="1" indent="-342900">
              <a:buFont typeface="Arial" panose="020B0604020202020204" pitchFamily="34" charset="0"/>
              <a:buChar char="•"/>
            </a:pPr>
            <a:r>
              <a:rPr lang="en-US" sz="2000" dirty="0"/>
              <a:t>Plan Name – May be indicated as categories (e.g., all PPO Plans) when payer-specified negotiated charges apply to each plan in the category</a:t>
            </a:r>
          </a:p>
          <a:p>
            <a:pPr lvl="1"/>
            <a:endParaRPr lang="en-US" sz="2000" dirty="0"/>
          </a:p>
          <a:p>
            <a:pPr marL="800100" lvl="1" indent="-342900">
              <a:buFont typeface="Arial" panose="020B0604020202020204" pitchFamily="34" charset="0"/>
              <a:buChar char="•"/>
            </a:pPr>
            <a:r>
              <a:rPr lang="en-US" sz="2000" dirty="0"/>
              <a:t>Additional Generic Notes - A free text data element to help explain any of the data that aids in the comprehension of the standard charges</a:t>
            </a:r>
          </a:p>
        </p:txBody>
      </p:sp>
      <p:pic>
        <p:nvPicPr>
          <p:cNvPr id="2" name="Picture 1" descr="A yellow and blue logo&#10;&#10;Description automatically generated">
            <a:extLst>
              <a:ext uri="{FF2B5EF4-FFF2-40B4-BE49-F238E27FC236}">
                <a16:creationId xmlns:a16="http://schemas.microsoft.com/office/drawing/2014/main" id="{C0F95A9F-2F76-69C7-F5A1-E27769B6CB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957646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D1090E4-168E-5FC0-1CBF-E967C95FCBDD}"/>
              </a:ext>
            </a:extLst>
          </p:cNvPr>
          <p:cNvSpPr txBox="1"/>
          <p:nvPr/>
        </p:nvSpPr>
        <p:spPr>
          <a:xfrm>
            <a:off x="496110" y="398834"/>
            <a:ext cx="10758791" cy="3231654"/>
          </a:xfrm>
          <a:prstGeom prst="rect">
            <a:avLst/>
          </a:prstGeom>
          <a:noFill/>
        </p:spPr>
        <p:txBody>
          <a:bodyPr wrap="square">
            <a:spAutoFit/>
          </a:bodyPr>
          <a:lstStyle/>
          <a:p>
            <a:r>
              <a:rPr lang="en-US" sz="2400" b="1" dirty="0">
                <a:solidFill>
                  <a:srgbClr val="002060"/>
                </a:solidFill>
              </a:rPr>
              <a:t>Required Data Elements – July 1, 2024</a:t>
            </a:r>
          </a:p>
          <a:p>
            <a:endParaRPr lang="en-US" sz="2000" b="1" dirty="0"/>
          </a:p>
          <a:p>
            <a:pPr marL="342900" indent="-342900">
              <a:buFont typeface="Arial" panose="020B0604020202020204" pitchFamily="34" charset="0"/>
              <a:buChar char="•"/>
            </a:pPr>
            <a:r>
              <a:rPr lang="en-US" sz="2000" dirty="0"/>
              <a:t>Item &amp; Service data elements</a:t>
            </a:r>
          </a:p>
          <a:p>
            <a:endParaRPr lang="en-US" sz="2000" dirty="0"/>
          </a:p>
          <a:p>
            <a:pPr marL="800100" lvl="1" indent="-342900">
              <a:buFont typeface="Arial" panose="020B0604020202020204" pitchFamily="34" charset="0"/>
              <a:buChar char="•"/>
            </a:pPr>
            <a:r>
              <a:rPr lang="en-US" sz="2000" dirty="0"/>
              <a:t>General Description - The description of the item or service that corresponds to the standard charge the hospital has established.</a:t>
            </a:r>
          </a:p>
          <a:p>
            <a:pPr lvl="1"/>
            <a:endParaRPr lang="en-US" sz="2000" dirty="0"/>
          </a:p>
          <a:p>
            <a:pPr marL="800100" lvl="1" indent="-342900">
              <a:buFont typeface="Arial" panose="020B0604020202020204" pitchFamily="34" charset="0"/>
              <a:buChar char="•"/>
            </a:pPr>
            <a:r>
              <a:rPr lang="en-US" sz="2000" dirty="0"/>
              <a:t>Setting - The place where the item or service is provided for the associated standard charge amount</a:t>
            </a:r>
          </a:p>
          <a:p>
            <a:pPr lvl="2"/>
            <a:r>
              <a:rPr lang="en-US" sz="2000" dirty="0"/>
              <a:t>–Valid Values: Inpatient, Outpatient, or Both</a:t>
            </a:r>
          </a:p>
        </p:txBody>
      </p:sp>
      <p:pic>
        <p:nvPicPr>
          <p:cNvPr id="2" name="Picture 1" descr="A yellow and blue logo&#10;&#10;Description automatically generated">
            <a:extLst>
              <a:ext uri="{FF2B5EF4-FFF2-40B4-BE49-F238E27FC236}">
                <a16:creationId xmlns:a16="http://schemas.microsoft.com/office/drawing/2014/main" id="{0E26E314-A4CA-2615-B9E7-5EAC83C89E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4077211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D89477E-E96E-FA00-06B8-1C622E2E7891}"/>
              </a:ext>
            </a:extLst>
          </p:cNvPr>
          <p:cNvSpPr txBox="1"/>
          <p:nvPr/>
        </p:nvSpPr>
        <p:spPr>
          <a:xfrm>
            <a:off x="175097" y="204281"/>
            <a:ext cx="11682920" cy="6370398"/>
          </a:xfrm>
          <a:prstGeom prst="rect">
            <a:avLst/>
          </a:prstGeom>
          <a:noFill/>
        </p:spPr>
        <p:txBody>
          <a:bodyPr wrap="square">
            <a:spAutoFit/>
          </a:bodyPr>
          <a:lstStyle/>
          <a:p>
            <a:r>
              <a:rPr lang="en-US" sz="2400" b="1" dirty="0">
                <a:solidFill>
                  <a:srgbClr val="002060"/>
                </a:solidFill>
              </a:rPr>
              <a:t>Required Data Elements – July 1, 2024</a:t>
            </a:r>
          </a:p>
          <a:p>
            <a:endParaRPr lang="en-US" dirty="0"/>
          </a:p>
          <a:p>
            <a:pPr marL="285750" indent="-285750">
              <a:buFont typeface="Arial" panose="020B0604020202020204" pitchFamily="34" charset="0"/>
              <a:buChar char="•"/>
            </a:pPr>
            <a:r>
              <a:rPr lang="en-US" dirty="0"/>
              <a:t>Coding data elements</a:t>
            </a:r>
          </a:p>
          <a:p>
            <a:endParaRPr lang="en-US" dirty="0"/>
          </a:p>
          <a:p>
            <a:pPr marL="742950" lvl="1" indent="-285750">
              <a:buFont typeface="Arial" panose="020B0604020202020204" pitchFamily="34" charset="0"/>
              <a:buChar char="•"/>
            </a:pPr>
            <a:r>
              <a:rPr lang="en-US" dirty="0"/>
              <a:t>Billing/Accounting Codes - Any code used by the hospital for purposes of billing or accounting for the item or service</a:t>
            </a:r>
          </a:p>
          <a:p>
            <a:pPr lvl="1"/>
            <a:endParaRPr lang="en-US" dirty="0"/>
          </a:p>
          <a:p>
            <a:pPr marL="742950" lvl="1" indent="-285750">
              <a:buFont typeface="Arial" panose="020B0604020202020204" pitchFamily="34" charset="0"/>
              <a:buChar char="•"/>
            </a:pPr>
            <a:r>
              <a:rPr lang="en-US" dirty="0"/>
              <a:t>Code Type – Used to clarify type of billing or accounting code</a:t>
            </a:r>
          </a:p>
          <a:p>
            <a:pPr lvl="1"/>
            <a:endParaRPr lang="en-US" dirty="0"/>
          </a:p>
          <a:p>
            <a:pPr lvl="1">
              <a:lnSpc>
                <a:spcPct val="150000"/>
              </a:lnSpc>
            </a:pPr>
            <a:r>
              <a:rPr lang="en-US" dirty="0"/>
              <a:t>–Current Procedural Terminology (CPT)                    - All Patient Severity-Adjusted DRG (APS-DRG)</a:t>
            </a:r>
          </a:p>
          <a:p>
            <a:pPr lvl="1">
              <a:lnSpc>
                <a:spcPct val="150000"/>
              </a:lnSpc>
            </a:pPr>
            <a:r>
              <a:rPr lang="en-US" dirty="0"/>
              <a:t>–National Drug Code (NDC)                                        - All Patient Refined DRG (APR-DRG)</a:t>
            </a:r>
          </a:p>
          <a:p>
            <a:pPr lvl="1">
              <a:lnSpc>
                <a:spcPct val="150000"/>
              </a:lnSpc>
            </a:pPr>
            <a:r>
              <a:rPr lang="en-US" dirty="0"/>
              <a:t>–Revenue Code (RC)                                                      - Ambulatory Payment Classification (APC)</a:t>
            </a:r>
          </a:p>
          <a:p>
            <a:pPr lvl="1">
              <a:lnSpc>
                <a:spcPct val="150000"/>
              </a:lnSpc>
            </a:pPr>
            <a:r>
              <a:rPr lang="en-US" dirty="0"/>
              <a:t>–International Classification of Diseases (ICD)         - Local Code Processing (LOCAL)</a:t>
            </a:r>
          </a:p>
          <a:p>
            <a:pPr lvl="1">
              <a:lnSpc>
                <a:spcPct val="150000"/>
              </a:lnSpc>
            </a:pPr>
            <a:r>
              <a:rPr lang="en-US" dirty="0"/>
              <a:t>–Diagnosis Related Groups (DRG)                              - Enhanced Ambulatory Patient Grouping (EAPG)</a:t>
            </a:r>
          </a:p>
          <a:p>
            <a:pPr lvl="1">
              <a:lnSpc>
                <a:spcPct val="150000"/>
              </a:lnSpc>
            </a:pPr>
            <a:r>
              <a:rPr lang="en-US" dirty="0"/>
              <a:t>–Medicare Severity DRG (MS-DRG)                            - Health Insurance Prospective Payment System (HIPPS)</a:t>
            </a:r>
          </a:p>
          <a:p>
            <a:pPr lvl="1">
              <a:lnSpc>
                <a:spcPct val="150000"/>
              </a:lnSpc>
            </a:pPr>
            <a:r>
              <a:rPr lang="en-US" dirty="0"/>
              <a:t>–Refined DRG (R-DRG)                                                  - Current Dental Terminology (CDT)</a:t>
            </a:r>
          </a:p>
          <a:p>
            <a:pPr lvl="1">
              <a:lnSpc>
                <a:spcPct val="150000"/>
              </a:lnSpc>
            </a:pPr>
            <a:r>
              <a:rPr lang="en-US" dirty="0"/>
              <a:t>–Severity DRG (S-DRG)                                                  - Charge Description Master (CDM)</a:t>
            </a:r>
          </a:p>
          <a:p>
            <a:pPr lvl="1">
              <a:lnSpc>
                <a:spcPct val="150000"/>
              </a:lnSpc>
            </a:pPr>
            <a:r>
              <a:rPr lang="en-US" dirty="0"/>
              <a:t>–</a:t>
            </a:r>
            <a:r>
              <a:rPr lang="en-US" dirty="0" err="1"/>
              <a:t>TriCare</a:t>
            </a:r>
            <a:r>
              <a:rPr lang="en-US" dirty="0"/>
              <a:t> DRG (TRIS-DRG)</a:t>
            </a:r>
          </a:p>
        </p:txBody>
      </p:sp>
    </p:spTree>
    <p:extLst>
      <p:ext uri="{BB962C8B-B14F-4D97-AF65-F5344CB8AC3E}">
        <p14:creationId xmlns:p14="http://schemas.microsoft.com/office/powerpoint/2010/main" val="2730141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998DA7E-F1CA-3518-907B-3110D2431A27}"/>
              </a:ext>
            </a:extLst>
          </p:cNvPr>
          <p:cNvSpPr txBox="1"/>
          <p:nvPr/>
        </p:nvSpPr>
        <p:spPr>
          <a:xfrm>
            <a:off x="428017" y="350196"/>
            <a:ext cx="11031166" cy="4154984"/>
          </a:xfrm>
          <a:prstGeom prst="rect">
            <a:avLst/>
          </a:prstGeom>
          <a:noFill/>
        </p:spPr>
        <p:txBody>
          <a:bodyPr wrap="square">
            <a:spAutoFit/>
          </a:bodyPr>
          <a:lstStyle/>
          <a:p>
            <a:r>
              <a:rPr lang="en-US" sz="2400" b="1" dirty="0">
                <a:solidFill>
                  <a:srgbClr val="002060"/>
                </a:solidFill>
              </a:rPr>
              <a:t>Required Data Elements – July 1, 2024</a:t>
            </a:r>
          </a:p>
          <a:p>
            <a:endParaRPr lang="en-US" sz="2000" b="1" dirty="0"/>
          </a:p>
          <a:p>
            <a:pPr marL="342900" indent="-342900">
              <a:buFont typeface="Arial" panose="020B0604020202020204" pitchFamily="34" charset="0"/>
              <a:buChar char="•"/>
            </a:pPr>
            <a:r>
              <a:rPr lang="en-US" sz="2000" dirty="0"/>
              <a:t>Affirmation in the MRF</a:t>
            </a:r>
          </a:p>
          <a:p>
            <a:endParaRPr lang="en-US" sz="2000" dirty="0"/>
          </a:p>
          <a:p>
            <a:pPr marL="800100" lvl="1" indent="-342900">
              <a:buFont typeface="Arial" panose="020B0604020202020204" pitchFamily="34" charset="0"/>
              <a:buChar char="•"/>
            </a:pPr>
            <a:r>
              <a:rPr lang="en-US" sz="2000" dirty="0"/>
              <a:t>CMS-defined affirmation statement in the MRF that the information displayed is true, accurate, and complete as of the date indicated in the file</a:t>
            </a:r>
          </a:p>
          <a:p>
            <a:pPr lvl="1"/>
            <a:endParaRPr lang="en-US" sz="2000" dirty="0"/>
          </a:p>
          <a:p>
            <a:pPr lvl="2"/>
            <a:r>
              <a:rPr lang="en-US" sz="2000" dirty="0"/>
              <a:t>–Required Statement: To the best of its knowledge and belief, the hospital has included all applicable standard charge information in accordance with the requirements of 45 CFR 180.50, and the information encoded is true, accurate, and complete as of the date indicated.</a:t>
            </a:r>
          </a:p>
          <a:p>
            <a:pPr lvl="2"/>
            <a:endParaRPr lang="en-US" sz="2000" dirty="0"/>
          </a:p>
          <a:p>
            <a:pPr lvl="2"/>
            <a:r>
              <a:rPr lang="en-US" sz="2000" dirty="0"/>
              <a:t>–Value of “True” or “False” entered by hospital</a:t>
            </a:r>
          </a:p>
        </p:txBody>
      </p:sp>
      <p:pic>
        <p:nvPicPr>
          <p:cNvPr id="2" name="Picture 1" descr="A yellow and blue logo&#10;&#10;Description automatically generated">
            <a:extLst>
              <a:ext uri="{FF2B5EF4-FFF2-40B4-BE49-F238E27FC236}">
                <a16:creationId xmlns:a16="http://schemas.microsoft.com/office/drawing/2014/main" id="{FFEAD91B-39A8-CEE8-DBA7-66559CB791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1433758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FE55E-95C4-C8E2-FCD1-2AF243BC1A65}"/>
              </a:ext>
            </a:extLst>
          </p:cNvPr>
          <p:cNvSpPr>
            <a:spLocks noGrp="1"/>
          </p:cNvSpPr>
          <p:nvPr>
            <p:ph type="ctrTitle"/>
          </p:nvPr>
        </p:nvSpPr>
        <p:spPr/>
        <p:txBody>
          <a:bodyPr/>
          <a:lstStyle/>
          <a:p>
            <a:r>
              <a:rPr lang="en-US" dirty="0"/>
              <a:t>New Requirements for January 1, 2025</a:t>
            </a:r>
          </a:p>
        </p:txBody>
      </p:sp>
      <p:pic>
        <p:nvPicPr>
          <p:cNvPr id="3" name="Picture 2" descr="A yellow and blue logo&#10;&#10;Description automatically generated">
            <a:extLst>
              <a:ext uri="{FF2B5EF4-FFF2-40B4-BE49-F238E27FC236}">
                <a16:creationId xmlns:a16="http://schemas.microsoft.com/office/drawing/2014/main" id="{1DB2A0FE-8F3E-D981-CB41-ED1091633D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7592562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5C4DB54-F6DE-8ACD-331B-EF9AC3FD8926}"/>
              </a:ext>
            </a:extLst>
          </p:cNvPr>
          <p:cNvSpPr txBox="1"/>
          <p:nvPr/>
        </p:nvSpPr>
        <p:spPr>
          <a:xfrm>
            <a:off x="515566" y="350196"/>
            <a:ext cx="11089532" cy="5386090"/>
          </a:xfrm>
          <a:prstGeom prst="rect">
            <a:avLst/>
          </a:prstGeom>
          <a:noFill/>
        </p:spPr>
        <p:txBody>
          <a:bodyPr wrap="square">
            <a:spAutoFit/>
          </a:bodyPr>
          <a:lstStyle/>
          <a:p>
            <a:r>
              <a:rPr lang="en-US" sz="2400" b="1" dirty="0">
                <a:solidFill>
                  <a:srgbClr val="002060"/>
                </a:solidFill>
              </a:rPr>
              <a:t>Required Data Elements – January 1, 2025</a:t>
            </a:r>
          </a:p>
          <a:p>
            <a:endParaRPr lang="en-US" sz="2000" b="1" dirty="0"/>
          </a:p>
          <a:p>
            <a:pPr marL="285750" indent="-285750">
              <a:buFont typeface="Arial" panose="020B0604020202020204" pitchFamily="34" charset="0"/>
              <a:buChar char="•"/>
            </a:pPr>
            <a:r>
              <a:rPr lang="en-US" sz="2000" dirty="0"/>
              <a:t>Estimated Allowed Amount - The average dollar amount that the hospital has historically received from a 3rd-party payer for an item or service</a:t>
            </a:r>
          </a:p>
          <a:p>
            <a:endParaRPr lang="en-US" sz="2000" dirty="0"/>
          </a:p>
          <a:p>
            <a:pPr marL="742950" lvl="1" indent="-285750">
              <a:buFont typeface="Arial" panose="020B0604020202020204" pitchFamily="34" charset="0"/>
              <a:buChar char="•"/>
            </a:pPr>
            <a:r>
              <a:rPr lang="en-US" sz="2000" dirty="0"/>
              <a:t>Required when the standard charge methodology is percentage or algorithm</a:t>
            </a:r>
          </a:p>
          <a:p>
            <a:pPr lvl="1"/>
            <a:endParaRPr lang="en-US" sz="2000" dirty="0"/>
          </a:p>
          <a:p>
            <a:pPr marL="742950" lvl="1" indent="-285750">
              <a:buFont typeface="Arial" panose="020B0604020202020204" pitchFamily="34" charset="0"/>
              <a:buChar char="•"/>
            </a:pPr>
            <a:r>
              <a:rPr lang="en-US" sz="2000" dirty="0"/>
              <a:t>CMS will allow hospitals flexibility in calculating this amount, but they agree that using EDI 835 data would appear to meet this requirement</a:t>
            </a:r>
          </a:p>
          <a:p>
            <a:pPr lvl="1"/>
            <a:endParaRPr lang="en-US" sz="2000" dirty="0"/>
          </a:p>
          <a:p>
            <a:pPr marL="742950" lvl="1" indent="-285750">
              <a:buFont typeface="Arial" panose="020B0604020202020204" pitchFamily="34" charset="0"/>
              <a:buChar char="•"/>
            </a:pPr>
            <a:r>
              <a:rPr lang="en-US" sz="2000" dirty="0"/>
              <a:t>CMS recommends that the hospital encode 999999999 in the data element value to indicate that there is not sufficient historic claims history to derive the expected allowed amount, and then update the file when sufficient history is available.</a:t>
            </a:r>
          </a:p>
          <a:p>
            <a:pPr lvl="1"/>
            <a:endParaRPr lang="en-US" sz="2000" dirty="0"/>
          </a:p>
          <a:p>
            <a:pPr marL="742950" lvl="1" indent="-285750">
              <a:buFont typeface="Arial" panose="020B0604020202020204" pitchFamily="34" charset="0"/>
              <a:buChar char="•"/>
            </a:pPr>
            <a:r>
              <a:rPr lang="en-US" sz="2000" dirty="0"/>
              <a:t>CMS Cell Suppression Policy is recommended as a guideline for establishing sufficient history</a:t>
            </a:r>
          </a:p>
          <a:p>
            <a:pPr lvl="2"/>
            <a:r>
              <a:rPr lang="en-US" sz="2000" dirty="0"/>
              <a:t>–Requires at least 11 instances before data can be displayed</a:t>
            </a:r>
          </a:p>
        </p:txBody>
      </p:sp>
      <p:pic>
        <p:nvPicPr>
          <p:cNvPr id="2" name="Picture 1" descr="A yellow and blue logo&#10;&#10;Description automatically generated">
            <a:extLst>
              <a:ext uri="{FF2B5EF4-FFF2-40B4-BE49-F238E27FC236}">
                <a16:creationId xmlns:a16="http://schemas.microsoft.com/office/drawing/2014/main" id="{FD85FCDB-749C-90C0-2080-4C77F5A378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1" y="5550320"/>
            <a:ext cx="1330595" cy="1107668"/>
          </a:xfrm>
          <a:prstGeom prst="rect">
            <a:avLst/>
          </a:prstGeom>
        </p:spPr>
      </p:pic>
    </p:spTree>
    <p:extLst>
      <p:ext uri="{BB962C8B-B14F-4D97-AF65-F5344CB8AC3E}">
        <p14:creationId xmlns:p14="http://schemas.microsoft.com/office/powerpoint/2010/main" val="2447867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F390343-79F9-893D-9609-75B8D6CD5B80}"/>
              </a:ext>
            </a:extLst>
          </p:cNvPr>
          <p:cNvSpPr txBox="1"/>
          <p:nvPr/>
        </p:nvSpPr>
        <p:spPr>
          <a:xfrm>
            <a:off x="274806" y="514610"/>
            <a:ext cx="6094378" cy="4524315"/>
          </a:xfrm>
          <a:prstGeom prst="rect">
            <a:avLst/>
          </a:prstGeom>
          <a:noFill/>
        </p:spPr>
        <p:txBody>
          <a:bodyPr wrap="square">
            <a:spAutoFit/>
          </a:bodyPr>
          <a:lstStyle/>
          <a:p>
            <a:r>
              <a:rPr lang="en-US" sz="2400" b="1" dirty="0">
                <a:solidFill>
                  <a:srgbClr val="002060"/>
                </a:solidFill>
              </a:rPr>
              <a:t>Required Data Elements – </a:t>
            </a:r>
          </a:p>
          <a:p>
            <a:r>
              <a:rPr lang="en-US" sz="2400" b="1" dirty="0">
                <a:solidFill>
                  <a:srgbClr val="002060"/>
                </a:solidFill>
              </a:rPr>
              <a:t>January 1, 2025</a:t>
            </a:r>
          </a:p>
          <a:p>
            <a:endParaRPr lang="en-US" sz="2000" b="1" dirty="0"/>
          </a:p>
          <a:p>
            <a:pPr marL="285750" indent="-285750">
              <a:buFont typeface="Arial" panose="020B0604020202020204" pitchFamily="34" charset="0"/>
              <a:buChar char="•"/>
            </a:pPr>
            <a:r>
              <a:rPr lang="en-US" sz="2000" dirty="0"/>
              <a:t>Drug Information</a:t>
            </a:r>
          </a:p>
          <a:p>
            <a:endParaRPr lang="en-US" sz="2000" dirty="0"/>
          </a:p>
          <a:p>
            <a:pPr marL="742950" lvl="1" indent="-285750">
              <a:buFont typeface="Arial" panose="020B0604020202020204" pitchFamily="34" charset="0"/>
              <a:buChar char="•"/>
            </a:pPr>
            <a:r>
              <a:rPr lang="en-US" sz="2000" dirty="0"/>
              <a:t>Drug Unit of measurement - The unit value that corresponds to the established standard charge for drugs</a:t>
            </a:r>
          </a:p>
          <a:p>
            <a:pPr marL="742950" lvl="1" indent="-285750">
              <a:buFont typeface="Arial" panose="020B0604020202020204" pitchFamily="34" charset="0"/>
              <a:buChar char="•"/>
            </a:pPr>
            <a:r>
              <a:rPr lang="en-US" sz="2000" dirty="0"/>
              <a:t>Drug Type of Measurement - The measurement type that corresponds to the established standard charge for drugs as defined by either the National Drug Code or the National Council for Prescription Drug Programs</a:t>
            </a:r>
          </a:p>
        </p:txBody>
      </p:sp>
      <p:pic>
        <p:nvPicPr>
          <p:cNvPr id="7" name="Picture 6">
            <a:extLst>
              <a:ext uri="{FF2B5EF4-FFF2-40B4-BE49-F238E27FC236}">
                <a16:creationId xmlns:a16="http://schemas.microsoft.com/office/drawing/2014/main" id="{AA89742D-EB32-4A27-B83A-B47966DA933B}"/>
              </a:ext>
            </a:extLst>
          </p:cNvPr>
          <p:cNvPicPr>
            <a:picLocks noChangeAspect="1"/>
          </p:cNvPicPr>
          <p:nvPr/>
        </p:nvPicPr>
        <p:blipFill>
          <a:blip r:embed="rId2"/>
          <a:stretch>
            <a:fillRect/>
          </a:stretch>
        </p:blipFill>
        <p:spPr>
          <a:xfrm>
            <a:off x="7045379" y="1151092"/>
            <a:ext cx="4620270" cy="3752504"/>
          </a:xfrm>
          <a:prstGeom prst="rect">
            <a:avLst/>
          </a:prstGeom>
        </p:spPr>
      </p:pic>
      <p:pic>
        <p:nvPicPr>
          <p:cNvPr id="2" name="Picture 1" descr="A yellow and blue logo&#10;&#10;Description automatically generated">
            <a:extLst>
              <a:ext uri="{FF2B5EF4-FFF2-40B4-BE49-F238E27FC236}">
                <a16:creationId xmlns:a16="http://schemas.microsoft.com/office/drawing/2014/main" id="{09E9CB63-8D61-7603-C2ED-BE06D12BDB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7960819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249887A-BB1E-0BF5-96FC-717341003D61}"/>
              </a:ext>
            </a:extLst>
          </p:cNvPr>
          <p:cNvSpPr txBox="1"/>
          <p:nvPr/>
        </p:nvSpPr>
        <p:spPr>
          <a:xfrm>
            <a:off x="573932" y="291831"/>
            <a:ext cx="10311319" cy="3539430"/>
          </a:xfrm>
          <a:prstGeom prst="rect">
            <a:avLst/>
          </a:prstGeom>
          <a:noFill/>
        </p:spPr>
        <p:txBody>
          <a:bodyPr wrap="square">
            <a:spAutoFit/>
          </a:bodyPr>
          <a:lstStyle/>
          <a:p>
            <a:r>
              <a:rPr lang="en-US" sz="2400" b="1" dirty="0">
                <a:solidFill>
                  <a:srgbClr val="002060"/>
                </a:solidFill>
              </a:rPr>
              <a:t>Required Data Elements – January 1, 2025</a:t>
            </a:r>
          </a:p>
          <a:p>
            <a:endParaRPr lang="en-US" sz="2000" b="1" dirty="0"/>
          </a:p>
          <a:p>
            <a:endParaRPr lang="en-US" sz="2000" b="1" dirty="0"/>
          </a:p>
          <a:p>
            <a:pPr marL="342900" indent="-342900">
              <a:buFont typeface="Arial" panose="020B0604020202020204" pitchFamily="34" charset="0"/>
              <a:buChar char="•"/>
            </a:pPr>
            <a:r>
              <a:rPr lang="en-US" sz="2000" dirty="0"/>
              <a:t>Modifier Code - Two-digit code</a:t>
            </a:r>
          </a:p>
          <a:p>
            <a:endParaRPr lang="en-US" sz="2000" dirty="0"/>
          </a:p>
          <a:p>
            <a:pPr marL="342900" indent="-342900">
              <a:buFont typeface="Arial" panose="020B0604020202020204" pitchFamily="34" charset="0"/>
              <a:buChar char="•"/>
            </a:pPr>
            <a:r>
              <a:rPr lang="en-US" sz="2000" dirty="0"/>
              <a:t>Modifier Description – The common name of the modifier</a:t>
            </a:r>
          </a:p>
          <a:p>
            <a:endParaRPr lang="en-US" sz="2000" dirty="0"/>
          </a:p>
          <a:p>
            <a:pPr marL="342900" indent="-342900">
              <a:buFont typeface="Arial" panose="020B0604020202020204" pitchFamily="34" charset="0"/>
              <a:buChar char="•"/>
            </a:pPr>
            <a:r>
              <a:rPr lang="en-US" sz="2000" dirty="0"/>
              <a:t>Modifier Payer Information – Description of how the modifier may change the standard charge for the specified payer/plan</a:t>
            </a:r>
          </a:p>
          <a:p>
            <a:pPr lvl="1"/>
            <a:r>
              <a:rPr lang="en-US" sz="2000" dirty="0"/>
              <a:t>–For example, modifier 50 applies 150% change to the standard charge amount</a:t>
            </a:r>
          </a:p>
          <a:p>
            <a:pPr lvl="1"/>
            <a:r>
              <a:rPr lang="en-US" sz="2000" dirty="0"/>
              <a:t>–Modifiers that impact the standard charge will be required</a:t>
            </a:r>
          </a:p>
        </p:txBody>
      </p:sp>
      <p:pic>
        <p:nvPicPr>
          <p:cNvPr id="2" name="Picture 1" descr="A yellow and blue logo&#10;&#10;Description automatically generated">
            <a:extLst>
              <a:ext uri="{FF2B5EF4-FFF2-40B4-BE49-F238E27FC236}">
                <a16:creationId xmlns:a16="http://schemas.microsoft.com/office/drawing/2014/main" id="{8B39849D-16A4-C819-C1BF-3B20AFD5E5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18568234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FE55E-95C4-C8E2-FCD1-2AF243BC1A65}"/>
              </a:ext>
            </a:extLst>
          </p:cNvPr>
          <p:cNvSpPr>
            <a:spLocks noGrp="1"/>
          </p:cNvSpPr>
          <p:nvPr>
            <p:ph type="ctrTitle"/>
          </p:nvPr>
        </p:nvSpPr>
        <p:spPr/>
        <p:txBody>
          <a:bodyPr/>
          <a:lstStyle/>
          <a:p>
            <a:r>
              <a:rPr lang="en-US" dirty="0"/>
              <a:t>Optional Data Elements</a:t>
            </a:r>
          </a:p>
        </p:txBody>
      </p:sp>
      <p:pic>
        <p:nvPicPr>
          <p:cNvPr id="3" name="Picture 2" descr="A yellow and blue logo&#10;&#10;Description automatically generated">
            <a:extLst>
              <a:ext uri="{FF2B5EF4-FFF2-40B4-BE49-F238E27FC236}">
                <a16:creationId xmlns:a16="http://schemas.microsoft.com/office/drawing/2014/main" id="{A377DC8E-0A85-7B58-7C4D-0DD2722247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19231246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A26A151-13BF-4305-A6DC-9DC7C98771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911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AEA5AB4-2C5A-4C31-87B5-8AEE1ABC82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29884" y="6324431"/>
            <a:ext cx="62116" cy="42896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5330DB3-5CFA-4A1C-8DFC-3CAE24E60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17F9F14-9FAD-4036-9393-4470ED0DFD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429000"/>
            <a:ext cx="6095998" cy="3429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B193BAE-C4B4-A7E0-7147-E28B8957E3ED}"/>
              </a:ext>
            </a:extLst>
          </p:cNvPr>
          <p:cNvPicPr>
            <a:picLocks noChangeAspect="1"/>
          </p:cNvPicPr>
          <p:nvPr/>
        </p:nvPicPr>
        <p:blipFill>
          <a:blip r:embed="rId2"/>
          <a:stretch>
            <a:fillRect/>
          </a:stretch>
        </p:blipFill>
        <p:spPr>
          <a:xfrm>
            <a:off x="384402" y="264354"/>
            <a:ext cx="5287845" cy="2881876"/>
          </a:xfrm>
          <a:prstGeom prst="rect">
            <a:avLst/>
          </a:prstGeom>
        </p:spPr>
      </p:pic>
      <p:grpSp>
        <p:nvGrpSpPr>
          <p:cNvPr id="17" name="Group 16">
            <a:extLst>
              <a:ext uri="{FF2B5EF4-FFF2-40B4-BE49-F238E27FC236}">
                <a16:creationId xmlns:a16="http://schemas.microsoft.com/office/drawing/2014/main" id="{213B6D00-F6C3-4D23-AC88-BD80EC42F67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2" y="0"/>
            <a:ext cx="6095998" cy="6858000"/>
            <a:chOff x="6096002" y="-9073"/>
            <a:chExt cx="6095998" cy="6867073"/>
          </a:xfrm>
        </p:grpSpPr>
        <p:sp>
          <p:nvSpPr>
            <p:cNvPr id="18" name="Rectangle 17">
              <a:extLst>
                <a:ext uri="{FF2B5EF4-FFF2-40B4-BE49-F238E27FC236}">
                  <a16:creationId xmlns:a16="http://schemas.microsoft.com/office/drawing/2014/main" id="{28982163-BF99-406E-9431-767E9C2A1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2" y="-9073"/>
              <a:ext cx="6095998" cy="686707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D8CF80C-949E-4382-B6B3-4AE9723CD1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2" y="-6987"/>
              <a:ext cx="6095998" cy="6864987"/>
            </a:xfrm>
            <a:prstGeom prst="rect">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TextBox 2">
            <a:extLst>
              <a:ext uri="{FF2B5EF4-FFF2-40B4-BE49-F238E27FC236}">
                <a16:creationId xmlns:a16="http://schemas.microsoft.com/office/drawing/2014/main" id="{81F54542-B047-4B2D-9A8B-356BD8D37DE8}"/>
              </a:ext>
            </a:extLst>
          </p:cNvPr>
          <p:cNvSpPr txBox="1"/>
          <p:nvPr/>
        </p:nvSpPr>
        <p:spPr>
          <a:xfrm>
            <a:off x="6491176" y="365125"/>
            <a:ext cx="4862623" cy="5811838"/>
          </a:xfrm>
          <a:prstGeom prst="rect">
            <a:avLst/>
          </a:prstGeom>
        </p:spPr>
        <p:txBody>
          <a:bodyPr vert="horz" lIns="91440" tIns="45720" rIns="91440" bIns="45720" rtlCol="0">
            <a:normAutofit/>
          </a:bodyPr>
          <a:lstStyle/>
          <a:p>
            <a:pPr>
              <a:lnSpc>
                <a:spcPct val="120000"/>
              </a:lnSpc>
              <a:spcAft>
                <a:spcPts val="600"/>
              </a:spcAft>
            </a:pPr>
            <a:r>
              <a:rPr lang="en-US" sz="2400" b="1" dirty="0">
                <a:solidFill>
                  <a:srgbClr val="002060"/>
                </a:solidFill>
              </a:rPr>
              <a:t>Optional Data Elements</a:t>
            </a:r>
          </a:p>
          <a:p>
            <a:pPr>
              <a:lnSpc>
                <a:spcPct val="120000"/>
              </a:lnSpc>
              <a:spcAft>
                <a:spcPts val="600"/>
              </a:spcAft>
            </a:pPr>
            <a:endParaRPr lang="en-US" b="1" dirty="0"/>
          </a:p>
          <a:p>
            <a:pPr marL="285750">
              <a:lnSpc>
                <a:spcPct val="120000"/>
              </a:lnSpc>
              <a:spcAft>
                <a:spcPts val="600"/>
              </a:spcAft>
            </a:pPr>
            <a:r>
              <a:rPr lang="en-US" dirty="0"/>
              <a:t>Financial Aid Policy – Information may be displayed as a description or as a link to the financial aid policy on the hospital’s website</a:t>
            </a:r>
          </a:p>
          <a:p>
            <a:pPr marL="285750">
              <a:lnSpc>
                <a:spcPct val="120000"/>
              </a:lnSpc>
              <a:spcAft>
                <a:spcPts val="600"/>
              </a:spcAft>
            </a:pPr>
            <a:endParaRPr lang="en-US" dirty="0"/>
          </a:p>
          <a:p>
            <a:pPr marL="285750">
              <a:lnSpc>
                <a:spcPct val="120000"/>
              </a:lnSpc>
              <a:spcAft>
                <a:spcPts val="600"/>
              </a:spcAft>
            </a:pPr>
            <a:r>
              <a:rPr lang="en-US" dirty="0"/>
              <a:t>Billing Class – The type of billing for the item or service</a:t>
            </a:r>
          </a:p>
          <a:p>
            <a:pPr marL="742950" lvl="1">
              <a:lnSpc>
                <a:spcPct val="120000"/>
              </a:lnSpc>
              <a:spcAft>
                <a:spcPts val="600"/>
              </a:spcAft>
            </a:pPr>
            <a:r>
              <a:rPr lang="en-US" dirty="0"/>
              <a:t>Valid Values: Professional, Facility, or Both</a:t>
            </a:r>
          </a:p>
        </p:txBody>
      </p:sp>
      <p:pic>
        <p:nvPicPr>
          <p:cNvPr id="5" name="Picture 4" descr="A yellow and blue logo&#10;&#10;Description automatically generated">
            <a:extLst>
              <a:ext uri="{FF2B5EF4-FFF2-40B4-BE49-F238E27FC236}">
                <a16:creationId xmlns:a16="http://schemas.microsoft.com/office/drawing/2014/main" id="{F8387054-0DA9-C11F-7132-4672F19BD7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36289037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0A3B9C8-5862-A17D-9CDC-315DC1908126}"/>
              </a:ext>
            </a:extLst>
          </p:cNvPr>
          <p:cNvPicPr>
            <a:picLocks noChangeAspect="1"/>
          </p:cNvPicPr>
          <p:nvPr/>
        </p:nvPicPr>
        <p:blipFill>
          <a:blip r:embed="rId2"/>
          <a:stretch>
            <a:fillRect/>
          </a:stretch>
        </p:blipFill>
        <p:spPr>
          <a:xfrm>
            <a:off x="599308" y="909286"/>
            <a:ext cx="10993384" cy="5039428"/>
          </a:xfrm>
          <a:prstGeom prst="rect">
            <a:avLst/>
          </a:prstGeom>
        </p:spPr>
      </p:pic>
      <p:pic>
        <p:nvPicPr>
          <p:cNvPr id="4" name="Picture 3" descr="A yellow and blue logo&#10;&#10;Description automatically generated">
            <a:extLst>
              <a:ext uri="{FF2B5EF4-FFF2-40B4-BE49-F238E27FC236}">
                <a16:creationId xmlns:a16="http://schemas.microsoft.com/office/drawing/2014/main" id="{9F8C1412-A467-B153-E6F2-1F7B855A93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282" y="5375868"/>
            <a:ext cx="1540157" cy="1282120"/>
          </a:xfrm>
          <a:prstGeom prst="rect">
            <a:avLst/>
          </a:prstGeom>
        </p:spPr>
      </p:pic>
    </p:spTree>
    <p:extLst>
      <p:ext uri="{BB962C8B-B14F-4D97-AF65-F5344CB8AC3E}">
        <p14:creationId xmlns:p14="http://schemas.microsoft.com/office/powerpoint/2010/main" val="38650657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AFDF6B5-48CE-1BFB-04A0-1D509BEF493D}"/>
              </a:ext>
            </a:extLst>
          </p:cNvPr>
          <p:cNvSpPr txBox="1"/>
          <p:nvPr/>
        </p:nvSpPr>
        <p:spPr>
          <a:xfrm>
            <a:off x="515566" y="243190"/>
            <a:ext cx="11011711" cy="5078313"/>
          </a:xfrm>
          <a:prstGeom prst="rect">
            <a:avLst/>
          </a:prstGeom>
          <a:noFill/>
        </p:spPr>
        <p:txBody>
          <a:bodyPr wrap="square">
            <a:spAutoFit/>
          </a:bodyPr>
          <a:lstStyle/>
          <a:p>
            <a:r>
              <a:rPr lang="en-US" sz="2400" b="1" dirty="0">
                <a:solidFill>
                  <a:srgbClr val="002060"/>
                </a:solidFill>
              </a:rPr>
              <a:t>Monitoring and Assessment Changes</a:t>
            </a:r>
          </a:p>
          <a:p>
            <a:endParaRPr lang="en-US" sz="2000" b="1" dirty="0"/>
          </a:p>
          <a:p>
            <a:pPr marL="342900" indent="-342900">
              <a:buFont typeface="Arial" panose="020B0604020202020204" pitchFamily="34" charset="0"/>
              <a:buChar char="•"/>
            </a:pPr>
            <a:r>
              <a:rPr lang="en-US" sz="2000" dirty="0"/>
              <a:t>Addition of activities that may be used to monitor and assess for compliance</a:t>
            </a:r>
          </a:p>
          <a:p>
            <a:pPr marL="800100" lvl="1" indent="-342900">
              <a:buFont typeface="Arial" panose="020B0604020202020204" pitchFamily="34" charset="0"/>
              <a:buChar char="•"/>
            </a:pPr>
            <a:r>
              <a:rPr lang="en-US" sz="2000" dirty="0"/>
              <a:t>CMS may conduct a comprehensive compliance review of standard charge information posted on a publicly available website</a:t>
            </a:r>
          </a:p>
          <a:p>
            <a:pPr marL="800100" lvl="1" indent="-342900">
              <a:buFont typeface="Arial" panose="020B0604020202020204" pitchFamily="34" charset="0"/>
              <a:buChar char="•"/>
            </a:pPr>
            <a:r>
              <a:rPr lang="en-US" sz="2000" dirty="0"/>
              <a:t>Use of audits will be retained</a:t>
            </a:r>
          </a:p>
          <a:p>
            <a:pPr lvl="1"/>
            <a:endParaRPr lang="en-US" sz="2000" dirty="0"/>
          </a:p>
          <a:p>
            <a:pPr marL="342900" indent="-342900">
              <a:buFont typeface="Arial" panose="020B0604020202020204" pitchFamily="34" charset="0"/>
              <a:buChar char="•"/>
            </a:pPr>
            <a:r>
              <a:rPr lang="en-US" sz="2000" dirty="0"/>
              <a:t>Upon request, CMS may require an authorized representative of the hospital to submit a certification as to the accuracy and completeness of the standard charge information posted in the machine-readable file</a:t>
            </a:r>
          </a:p>
          <a:p>
            <a:endParaRPr lang="en-US" sz="2000" dirty="0"/>
          </a:p>
          <a:p>
            <a:pPr marL="342900" indent="-342900">
              <a:buFont typeface="Arial" panose="020B0604020202020204" pitchFamily="34" charset="0"/>
              <a:buChar char="•"/>
            </a:pPr>
            <a:r>
              <a:rPr lang="en-US" sz="2000" dirty="0"/>
              <a:t>Hospitals will be required to acknowledge receipt of warning notices issued by CMS by the deadline specified in the warning notice</a:t>
            </a:r>
          </a:p>
          <a:p>
            <a:endParaRPr lang="en-US" sz="2000" dirty="0"/>
          </a:p>
          <a:p>
            <a:pPr marL="342900" indent="-342900">
              <a:buFont typeface="Arial" panose="020B0604020202020204" pitchFamily="34" charset="0"/>
              <a:buChar char="•"/>
            </a:pPr>
            <a:r>
              <a:rPr lang="en-US" sz="2000" dirty="0"/>
              <a:t>CMS may notify health system leadership when action is taken against a hospital that is part of a larger health system</a:t>
            </a:r>
          </a:p>
        </p:txBody>
      </p:sp>
      <p:pic>
        <p:nvPicPr>
          <p:cNvPr id="4" name="Picture 3" descr="A yellow and blue logo&#10;&#10;Description automatically generated">
            <a:extLst>
              <a:ext uri="{FF2B5EF4-FFF2-40B4-BE49-F238E27FC236}">
                <a16:creationId xmlns:a16="http://schemas.microsoft.com/office/drawing/2014/main" id="{5832C86B-B1AF-0B05-EFC7-E057713B56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321502"/>
            <a:ext cx="1605463" cy="1336485"/>
          </a:xfrm>
          <a:prstGeom prst="rect">
            <a:avLst/>
          </a:prstGeom>
        </p:spPr>
      </p:pic>
    </p:spTree>
    <p:extLst>
      <p:ext uri="{BB962C8B-B14F-4D97-AF65-F5344CB8AC3E}">
        <p14:creationId xmlns:p14="http://schemas.microsoft.com/office/powerpoint/2010/main" val="22143110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1C5040E-0AD5-D4FD-016E-753CF5FBAF0B}"/>
              </a:ext>
            </a:extLst>
          </p:cNvPr>
          <p:cNvSpPr txBox="1"/>
          <p:nvPr/>
        </p:nvSpPr>
        <p:spPr>
          <a:xfrm>
            <a:off x="420720" y="417333"/>
            <a:ext cx="10960641" cy="3539430"/>
          </a:xfrm>
          <a:prstGeom prst="rect">
            <a:avLst/>
          </a:prstGeom>
          <a:noFill/>
        </p:spPr>
        <p:txBody>
          <a:bodyPr wrap="square">
            <a:spAutoFit/>
          </a:bodyPr>
          <a:lstStyle/>
          <a:p>
            <a:r>
              <a:rPr lang="en-US" sz="2400" b="1" dirty="0">
                <a:solidFill>
                  <a:srgbClr val="002060"/>
                </a:solidFill>
              </a:rPr>
              <a:t>Monitoring and Assessment Changes</a:t>
            </a:r>
          </a:p>
          <a:p>
            <a:endParaRPr lang="en-US" sz="2000" b="1" dirty="0"/>
          </a:p>
          <a:p>
            <a:pPr marL="342900" indent="-342900">
              <a:buFont typeface="Arial" panose="020B0604020202020204" pitchFamily="34" charset="0"/>
              <a:buChar char="•"/>
            </a:pPr>
            <a:r>
              <a:rPr lang="en-US" sz="2000" dirty="0"/>
              <a:t>Expansion of publicized information related to hospitals’ compliance</a:t>
            </a:r>
          </a:p>
          <a:p>
            <a:endParaRPr lang="en-US" sz="2000" dirty="0"/>
          </a:p>
          <a:p>
            <a:pPr marL="800100" lvl="1" indent="-342900">
              <a:buFont typeface="Arial" panose="020B0604020202020204" pitchFamily="34" charset="0"/>
              <a:buChar char="•"/>
            </a:pPr>
            <a:r>
              <a:rPr lang="en-US" sz="2000" dirty="0"/>
              <a:t>CMS’ assessment of a hospital’s compliance</a:t>
            </a:r>
          </a:p>
          <a:p>
            <a:pPr lvl="1"/>
            <a:endParaRPr lang="en-US" sz="2000" dirty="0"/>
          </a:p>
          <a:p>
            <a:pPr marL="800100" lvl="1" indent="-342900">
              <a:buFont typeface="Arial" panose="020B0604020202020204" pitchFamily="34" charset="0"/>
              <a:buChar char="•"/>
            </a:pPr>
            <a:r>
              <a:rPr lang="en-US" sz="2000" dirty="0"/>
              <a:t>Any compliance action taken against the hospital</a:t>
            </a:r>
          </a:p>
          <a:p>
            <a:pPr lvl="1"/>
            <a:endParaRPr lang="en-US" sz="2000" dirty="0"/>
          </a:p>
          <a:p>
            <a:pPr marL="800100" lvl="1" indent="-342900">
              <a:buFont typeface="Arial" panose="020B0604020202020204" pitchFamily="34" charset="0"/>
              <a:buChar char="•"/>
            </a:pPr>
            <a:r>
              <a:rPr lang="en-US" sz="2000" dirty="0"/>
              <a:t>The status or outcome of the compliance action</a:t>
            </a:r>
          </a:p>
          <a:p>
            <a:pPr lvl="1"/>
            <a:endParaRPr lang="en-US" sz="2000" dirty="0"/>
          </a:p>
          <a:p>
            <a:pPr marL="800100" lvl="1" indent="-342900">
              <a:buFont typeface="Arial" panose="020B0604020202020204" pitchFamily="34" charset="0"/>
              <a:buChar char="•"/>
            </a:pPr>
            <a:r>
              <a:rPr lang="en-US" sz="2000" dirty="0"/>
              <a:t>Notifications sent to health system leadership</a:t>
            </a:r>
          </a:p>
        </p:txBody>
      </p:sp>
      <p:pic>
        <p:nvPicPr>
          <p:cNvPr id="6" name="Picture 5" descr="A yellow and blue logo&#10;&#10;Description automatically generated">
            <a:extLst>
              <a:ext uri="{FF2B5EF4-FFF2-40B4-BE49-F238E27FC236}">
                <a16:creationId xmlns:a16="http://schemas.microsoft.com/office/drawing/2014/main" id="{D2003D2B-ED59-CDCD-11D7-54036AFE89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7730247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FE55E-95C4-C8E2-FCD1-2AF243BC1A65}"/>
              </a:ext>
            </a:extLst>
          </p:cNvPr>
          <p:cNvSpPr>
            <a:spLocks noGrp="1"/>
          </p:cNvSpPr>
          <p:nvPr>
            <p:ph type="ctrTitle"/>
          </p:nvPr>
        </p:nvSpPr>
        <p:spPr/>
        <p:txBody>
          <a:bodyPr/>
          <a:lstStyle/>
          <a:p>
            <a:r>
              <a:rPr lang="en-US" dirty="0"/>
              <a:t>References</a:t>
            </a:r>
          </a:p>
        </p:txBody>
      </p:sp>
      <p:pic>
        <p:nvPicPr>
          <p:cNvPr id="3" name="Picture 2" descr="A yellow and blue logo&#10;&#10;Description automatically generated">
            <a:extLst>
              <a:ext uri="{FF2B5EF4-FFF2-40B4-BE49-F238E27FC236}">
                <a16:creationId xmlns:a16="http://schemas.microsoft.com/office/drawing/2014/main" id="{54068FDB-ABB9-34B3-557D-2E59939C68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282" y="5204092"/>
            <a:ext cx="1746504" cy="1453896"/>
          </a:xfrm>
          <a:prstGeom prst="rect">
            <a:avLst/>
          </a:prstGeom>
        </p:spPr>
      </p:pic>
    </p:spTree>
    <p:extLst>
      <p:ext uri="{BB962C8B-B14F-4D97-AF65-F5344CB8AC3E}">
        <p14:creationId xmlns:p14="http://schemas.microsoft.com/office/powerpoint/2010/main" val="20779313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292CDF4-397B-FD6E-0CC8-A674B38CAC20}"/>
              </a:ext>
            </a:extLst>
          </p:cNvPr>
          <p:cNvPicPr>
            <a:picLocks noChangeAspect="1"/>
          </p:cNvPicPr>
          <p:nvPr/>
        </p:nvPicPr>
        <p:blipFill>
          <a:blip r:embed="rId2"/>
          <a:stretch>
            <a:fillRect/>
          </a:stretch>
        </p:blipFill>
        <p:spPr>
          <a:xfrm>
            <a:off x="180870" y="533265"/>
            <a:ext cx="11197213" cy="5245096"/>
          </a:xfrm>
          <a:prstGeom prst="rect">
            <a:avLst/>
          </a:prstGeom>
        </p:spPr>
      </p:pic>
    </p:spTree>
    <p:extLst>
      <p:ext uri="{BB962C8B-B14F-4D97-AF65-F5344CB8AC3E}">
        <p14:creationId xmlns:p14="http://schemas.microsoft.com/office/powerpoint/2010/main" val="31140870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3D022E-64A5-5953-1CDB-37B8DCA5A1CC}"/>
              </a:ext>
            </a:extLst>
          </p:cNvPr>
          <p:cNvPicPr>
            <a:picLocks noChangeAspect="1"/>
          </p:cNvPicPr>
          <p:nvPr/>
        </p:nvPicPr>
        <p:blipFill>
          <a:blip r:embed="rId2"/>
          <a:stretch>
            <a:fillRect/>
          </a:stretch>
        </p:blipFill>
        <p:spPr>
          <a:xfrm>
            <a:off x="148893" y="432078"/>
            <a:ext cx="11887754" cy="6151273"/>
          </a:xfrm>
          <a:prstGeom prst="rect">
            <a:avLst/>
          </a:prstGeom>
        </p:spPr>
      </p:pic>
    </p:spTree>
    <p:extLst>
      <p:ext uri="{BB962C8B-B14F-4D97-AF65-F5344CB8AC3E}">
        <p14:creationId xmlns:p14="http://schemas.microsoft.com/office/powerpoint/2010/main" val="25933855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78F256A-F73D-5361-70B2-13496ECCD6FD}"/>
              </a:ext>
            </a:extLst>
          </p:cNvPr>
          <p:cNvPicPr>
            <a:picLocks noChangeAspect="1"/>
          </p:cNvPicPr>
          <p:nvPr/>
        </p:nvPicPr>
        <p:blipFill>
          <a:blip r:embed="rId2"/>
          <a:stretch>
            <a:fillRect/>
          </a:stretch>
        </p:blipFill>
        <p:spPr>
          <a:xfrm>
            <a:off x="247058" y="415454"/>
            <a:ext cx="11904285" cy="5884862"/>
          </a:xfrm>
          <a:prstGeom prst="rect">
            <a:avLst/>
          </a:prstGeom>
        </p:spPr>
      </p:pic>
    </p:spTree>
    <p:extLst>
      <p:ext uri="{BB962C8B-B14F-4D97-AF65-F5344CB8AC3E}">
        <p14:creationId xmlns:p14="http://schemas.microsoft.com/office/powerpoint/2010/main" val="2202876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9F2CB8B-784D-F981-84BD-DD79B8820B6C}"/>
              </a:ext>
            </a:extLst>
          </p:cNvPr>
          <p:cNvPicPr>
            <a:picLocks noChangeAspect="1"/>
          </p:cNvPicPr>
          <p:nvPr/>
        </p:nvPicPr>
        <p:blipFill>
          <a:blip r:embed="rId2"/>
          <a:stretch>
            <a:fillRect/>
          </a:stretch>
        </p:blipFill>
        <p:spPr>
          <a:xfrm>
            <a:off x="639584" y="864157"/>
            <a:ext cx="10795261" cy="5074419"/>
          </a:xfrm>
          <a:prstGeom prst="rect">
            <a:avLst/>
          </a:prstGeom>
        </p:spPr>
      </p:pic>
    </p:spTree>
    <p:extLst>
      <p:ext uri="{BB962C8B-B14F-4D97-AF65-F5344CB8AC3E}">
        <p14:creationId xmlns:p14="http://schemas.microsoft.com/office/powerpoint/2010/main" val="14322998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A9247E-2E3F-245E-FB08-57F1C578C9E9}"/>
              </a:ext>
            </a:extLst>
          </p:cNvPr>
          <p:cNvPicPr>
            <a:picLocks noChangeAspect="1"/>
          </p:cNvPicPr>
          <p:nvPr/>
        </p:nvPicPr>
        <p:blipFill>
          <a:blip r:embed="rId2"/>
          <a:stretch>
            <a:fillRect/>
          </a:stretch>
        </p:blipFill>
        <p:spPr>
          <a:xfrm>
            <a:off x="171517" y="764057"/>
            <a:ext cx="11307936" cy="4943408"/>
          </a:xfrm>
          <a:prstGeom prst="rect">
            <a:avLst/>
          </a:prstGeom>
        </p:spPr>
      </p:pic>
    </p:spTree>
    <p:extLst>
      <p:ext uri="{BB962C8B-B14F-4D97-AF65-F5344CB8AC3E}">
        <p14:creationId xmlns:p14="http://schemas.microsoft.com/office/powerpoint/2010/main" val="2603508540"/>
      </p:ext>
    </p:extLst>
  </p:cSld>
  <p:clrMapOvr>
    <a:masterClrMapping/>
  </p:clrMapOvr>
</p:sld>
</file>

<file path=ppt/theme/theme1.xml><?xml version="1.0" encoding="utf-8"?>
<a:theme xmlns:a="http://schemas.openxmlformats.org/drawingml/2006/main" name="MatrixVTI">
  <a:themeElements>
    <a:clrScheme name="Custom 29">
      <a:dk1>
        <a:srgbClr val="000000"/>
      </a:dk1>
      <a:lt1>
        <a:sysClr val="window" lastClr="FFFFFF"/>
      </a:lt1>
      <a:dk2>
        <a:srgbClr val="465959"/>
      </a:dk2>
      <a:lt2>
        <a:srgbClr val="ECF0F0"/>
      </a:lt2>
      <a:accent1>
        <a:srgbClr val="1EBE9B"/>
      </a:accent1>
      <a:accent2>
        <a:srgbClr val="FD7C7C"/>
      </a:accent2>
      <a:accent3>
        <a:srgbClr val="7DA8B5"/>
      </a:accent3>
      <a:accent4>
        <a:srgbClr val="17967B"/>
      </a:accent4>
      <a:accent5>
        <a:srgbClr val="FB7365"/>
      </a:accent5>
      <a:accent6>
        <a:srgbClr val="D39B17"/>
      </a:accent6>
      <a:hlink>
        <a:srgbClr val="EF08F7"/>
      </a:hlink>
      <a:folHlink>
        <a:srgbClr val="8477FE"/>
      </a:folHlink>
    </a:clrScheme>
    <a:fontScheme name="Custom 4">
      <a:majorFont>
        <a:latin typeface="Bahnschrif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trixVTI" id="{A2576CCC-A559-4FD4-A542-772649F65A84}" vid="{5CBC41A9-80A0-44C6-90CD-6D8630343525}"/>
    </a:ext>
  </a:extLst>
</a:theme>
</file>

<file path=docProps/app.xml><?xml version="1.0" encoding="utf-8"?>
<Properties xmlns="http://schemas.openxmlformats.org/officeDocument/2006/extended-properties" xmlns:vt="http://schemas.openxmlformats.org/officeDocument/2006/docPropsVTypes">
  <TotalTime>115</TotalTime>
  <Words>1732</Words>
  <Application>Microsoft Office PowerPoint</Application>
  <PresentationFormat>Widescreen</PresentationFormat>
  <Paragraphs>200</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Avenir Next LT Pro</vt:lpstr>
      <vt:lpstr>Bahnschrift</vt:lpstr>
      <vt:lpstr>Calibri</vt:lpstr>
      <vt:lpstr>MatrixVTI</vt:lpstr>
      <vt:lpstr>What’s Next for hospital price transparency in 2024 and beyond</vt:lpstr>
      <vt:lpstr>Agenda</vt:lpstr>
      <vt:lpstr>Current Hospital Price Transparency Requirements</vt:lpstr>
      <vt:lpstr>PowerPoint Presentation</vt:lpstr>
      <vt:lpstr>PowerPoint Presentation</vt:lpstr>
      <vt:lpstr>PowerPoint Presentation</vt:lpstr>
      <vt:lpstr>New Requirements for January 1, 2024</vt:lpstr>
      <vt:lpstr>PowerPoint Presentation</vt:lpstr>
      <vt:lpstr>PowerPoint Presentation</vt:lpstr>
      <vt:lpstr>New Requirements for July 1, 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Requirements for January 1, 2025</vt:lpstr>
      <vt:lpstr>PowerPoint Presentation</vt:lpstr>
      <vt:lpstr>PowerPoint Presentation</vt:lpstr>
      <vt:lpstr>PowerPoint Presentation</vt:lpstr>
      <vt:lpstr>Optional Data Elements</vt:lpstr>
      <vt:lpstr>PowerPoint Presentation</vt:lpstr>
      <vt:lpstr>PowerPoint Presentation</vt:lpstr>
      <vt:lpstr>PowerPoint Presentation</vt:lpstr>
      <vt:lpstr>PowerPoint Presentation</vt:lpstr>
      <vt:lpstr>References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What’s Next for hospital price transparency in 2024 and beyond</dc:title>
  <dc:creator>Shannan Flach</dc:creator>
  <cp:lastModifiedBy>Shannan Flach</cp:lastModifiedBy>
  <cp:revision>9</cp:revision>
  <dcterms:created xsi:type="dcterms:W3CDTF">2024-01-10T20:01:35Z</dcterms:created>
  <dcterms:modified xsi:type="dcterms:W3CDTF">2024-01-10T22:00:38Z</dcterms:modified>
</cp:coreProperties>
</file>