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25"/>
  </p:notesMasterIdLst>
  <p:sldIdLst>
    <p:sldId id="274" r:id="rId2"/>
    <p:sldId id="273" r:id="rId3"/>
    <p:sldId id="259" r:id="rId4"/>
    <p:sldId id="260" r:id="rId5"/>
    <p:sldId id="261" r:id="rId6"/>
    <p:sldId id="262" r:id="rId7"/>
    <p:sldId id="271" r:id="rId8"/>
    <p:sldId id="272" r:id="rId9"/>
    <p:sldId id="263"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64" r:id="rId23"/>
    <p:sldId id="26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9" autoAdjust="0"/>
    <p:restoredTop sz="94660"/>
  </p:normalViewPr>
  <p:slideViewPr>
    <p:cSldViewPr snapToGrid="0">
      <p:cViewPr varScale="1">
        <p:scale>
          <a:sx n="91" d="100"/>
          <a:sy n="91" d="100"/>
        </p:scale>
        <p:origin x="96" y="25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b="1" dirty="0"/>
              <a:t>Percent of Adults</a:t>
            </a:r>
            <a:r>
              <a:rPr lang="en-US" sz="2400" b="1" baseline="0" dirty="0"/>
              <a:t> Who are Obese in </a:t>
            </a:r>
            <a:r>
              <a:rPr lang="en-US" sz="2400" b="1" baseline="0" dirty="0" smtClean="0"/>
              <a:t>Kansas</a:t>
            </a:r>
            <a:endParaRPr lang="en-US" sz="2400" b="1" baseline="0" dirty="0"/>
          </a:p>
          <a:p>
            <a:pPr>
              <a:defRPr/>
            </a:pPr>
            <a:r>
              <a:rPr lang="en-US" sz="2400" b="1" baseline="0" dirty="0" smtClean="0"/>
              <a:t>2011-2020 </a:t>
            </a:r>
            <a:endParaRPr lang="en-US" sz="2400" b="1"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KS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Sheet1!$A$2:$A$11</c:f>
              <c:numCache>
                <c:formatCode>General</c:formatCode>
                <c:ptCount val="10"/>
                <c:pt idx="0">
                  <c:v>2011</c:v>
                </c:pt>
                <c:pt idx="1">
                  <c:v>2012</c:v>
                </c:pt>
                <c:pt idx="2">
                  <c:v>2013</c:v>
                </c:pt>
                <c:pt idx="3">
                  <c:v>2014</c:v>
                </c:pt>
                <c:pt idx="4">
                  <c:v>2015</c:v>
                </c:pt>
                <c:pt idx="5">
                  <c:v>2016</c:v>
                </c:pt>
                <c:pt idx="6">
                  <c:v>2017</c:v>
                </c:pt>
                <c:pt idx="7">
                  <c:v>2018</c:v>
                </c:pt>
                <c:pt idx="8">
                  <c:v>2019</c:v>
                </c:pt>
                <c:pt idx="9">
                  <c:v>2020</c:v>
                </c:pt>
              </c:numCache>
            </c:numRef>
          </c:cat>
          <c:val>
            <c:numRef>
              <c:f>Sheet1!$B$2:$B$11</c:f>
              <c:numCache>
                <c:formatCode>0.0%</c:formatCode>
                <c:ptCount val="10"/>
                <c:pt idx="0">
                  <c:v>0.29599999999999999</c:v>
                </c:pt>
                <c:pt idx="1">
                  <c:v>0.29899999999999999</c:v>
                </c:pt>
                <c:pt idx="2">
                  <c:v>0.3</c:v>
                </c:pt>
                <c:pt idx="3">
                  <c:v>0.313</c:v>
                </c:pt>
                <c:pt idx="4">
                  <c:v>0.34200000000000003</c:v>
                </c:pt>
                <c:pt idx="5">
                  <c:v>0.312</c:v>
                </c:pt>
                <c:pt idx="6">
                  <c:v>0.32300000000000001</c:v>
                </c:pt>
                <c:pt idx="7">
                  <c:v>0.34399999999999997</c:v>
                </c:pt>
                <c:pt idx="8">
                  <c:v>0.35199999999999998</c:v>
                </c:pt>
                <c:pt idx="9">
                  <c:v>0.35299999999999998</c:v>
                </c:pt>
              </c:numCache>
            </c:numRef>
          </c:val>
          <c:extLst>
            <c:ext xmlns:c16="http://schemas.microsoft.com/office/drawing/2014/chart" uri="{C3380CC4-5D6E-409C-BE32-E72D297353CC}">
              <c16:uniqueId val="{00000000-E41C-4E31-9F1F-E9C48B4C418D}"/>
            </c:ext>
          </c:extLst>
        </c:ser>
        <c:dLbls>
          <c:showLegendKey val="0"/>
          <c:showVal val="0"/>
          <c:showCatName val="0"/>
          <c:showSerName val="0"/>
          <c:showPercent val="0"/>
          <c:showBubbleSize val="0"/>
        </c:dLbls>
        <c:gapWidth val="219"/>
        <c:overlap val="-27"/>
        <c:axId val="544619480"/>
        <c:axId val="544623416"/>
      </c:barChart>
      <c:lineChart>
        <c:grouping val="standard"/>
        <c:varyColors val="0"/>
        <c:ser>
          <c:idx val="1"/>
          <c:order val="1"/>
          <c:tx>
            <c:strRef>
              <c:f>Sheet1!$C$1</c:f>
              <c:strCache>
                <c:ptCount val="1"/>
                <c:pt idx="0">
                  <c:v>HP 2020 Target</c:v>
                </c:pt>
              </c:strCache>
            </c:strRef>
          </c:tx>
          <c:spPr>
            <a:ln w="28575" cap="rnd">
              <a:solidFill>
                <a:schemeClr val="accent2"/>
              </a:solidFill>
              <a:round/>
            </a:ln>
            <a:effectLst/>
          </c:spPr>
          <c:marker>
            <c:symbol val="none"/>
          </c:marker>
          <c:cat>
            <c:numRef>
              <c:f>Sheet1!$A$2:$A$11</c:f>
              <c:numCache>
                <c:formatCode>General</c:formatCode>
                <c:ptCount val="10"/>
                <c:pt idx="0">
                  <c:v>2011</c:v>
                </c:pt>
                <c:pt idx="1">
                  <c:v>2012</c:v>
                </c:pt>
                <c:pt idx="2">
                  <c:v>2013</c:v>
                </c:pt>
                <c:pt idx="3">
                  <c:v>2014</c:v>
                </c:pt>
                <c:pt idx="4">
                  <c:v>2015</c:v>
                </c:pt>
                <c:pt idx="5">
                  <c:v>2016</c:v>
                </c:pt>
                <c:pt idx="6">
                  <c:v>2017</c:v>
                </c:pt>
                <c:pt idx="7">
                  <c:v>2018</c:v>
                </c:pt>
                <c:pt idx="8">
                  <c:v>2019</c:v>
                </c:pt>
                <c:pt idx="9">
                  <c:v>2020</c:v>
                </c:pt>
              </c:numCache>
            </c:numRef>
          </c:cat>
          <c:val>
            <c:numRef>
              <c:f>Sheet1!$C$2:$C$11</c:f>
              <c:numCache>
                <c:formatCode>0.0%</c:formatCode>
                <c:ptCount val="10"/>
                <c:pt idx="0">
                  <c:v>0.30499999999999999</c:v>
                </c:pt>
                <c:pt idx="1">
                  <c:v>0.30499999999999999</c:v>
                </c:pt>
                <c:pt idx="2">
                  <c:v>0.30499999999999999</c:v>
                </c:pt>
                <c:pt idx="3">
                  <c:v>0.30499999999999999</c:v>
                </c:pt>
                <c:pt idx="4">
                  <c:v>0.30499999999999999</c:v>
                </c:pt>
                <c:pt idx="5">
                  <c:v>0.30499999999999999</c:v>
                </c:pt>
              </c:numCache>
            </c:numRef>
          </c:val>
          <c:smooth val="0"/>
          <c:extLst>
            <c:ext xmlns:c16="http://schemas.microsoft.com/office/drawing/2014/chart" uri="{C3380CC4-5D6E-409C-BE32-E72D297353CC}">
              <c16:uniqueId val="{00000001-E41C-4E31-9F1F-E9C48B4C418D}"/>
            </c:ext>
          </c:extLst>
        </c:ser>
        <c:dLbls>
          <c:showLegendKey val="0"/>
          <c:showVal val="0"/>
          <c:showCatName val="0"/>
          <c:showSerName val="0"/>
          <c:showPercent val="0"/>
          <c:showBubbleSize val="0"/>
        </c:dLbls>
        <c:marker val="1"/>
        <c:smooth val="0"/>
        <c:axId val="544619480"/>
        <c:axId val="544623416"/>
      </c:lineChart>
      <c:catAx>
        <c:axId val="544619480"/>
        <c:scaling>
          <c:orientation val="minMax"/>
        </c:scaling>
        <c:delete val="0"/>
        <c:axPos val="b"/>
        <c:title>
          <c:tx>
            <c:rich>
              <a:bodyPr rot="0" spcFirstLastPara="1" vertOverflow="ellipsis" vert="horz" wrap="square" anchor="ctr" anchorCtr="1"/>
              <a:lstStyle/>
              <a:p>
                <a:pPr>
                  <a:defRPr sz="1330" b="1" i="0" u="none" strike="noStrike" kern="1200" baseline="0">
                    <a:solidFill>
                      <a:schemeClr val="tx1">
                        <a:lumMod val="65000"/>
                        <a:lumOff val="35000"/>
                      </a:schemeClr>
                    </a:solidFill>
                    <a:latin typeface="+mn-lt"/>
                    <a:ea typeface="+mn-ea"/>
                    <a:cs typeface="+mn-cs"/>
                  </a:defRPr>
                </a:pPr>
                <a:r>
                  <a:rPr lang="en-US" b="1" dirty="0"/>
                  <a:t>Year</a:t>
                </a:r>
              </a:p>
            </c:rich>
          </c:tx>
          <c:layout/>
          <c:overlay val="0"/>
          <c:spPr>
            <a:noFill/>
            <a:ln>
              <a:noFill/>
            </a:ln>
            <a:effectLst/>
          </c:spPr>
          <c:txPr>
            <a:bodyPr rot="0" spcFirstLastPara="1" vertOverflow="ellipsis" vert="horz" wrap="square" anchor="ctr" anchorCtr="1"/>
            <a:lstStyle/>
            <a:p>
              <a:pPr>
                <a:defRPr sz="133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44623416"/>
        <c:crosses val="autoZero"/>
        <c:auto val="1"/>
        <c:lblAlgn val="ctr"/>
        <c:lblOffset val="100"/>
        <c:noMultiLvlLbl val="0"/>
      </c:catAx>
      <c:valAx>
        <c:axId val="544623416"/>
        <c:scaling>
          <c:orientation val="minMax"/>
          <c:max val="0.5"/>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b="1" dirty="0"/>
                  <a:t>Percent</a:t>
                </a:r>
              </a:p>
            </c:rich>
          </c:tx>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4461948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401E55-18CD-42C6-9223-F0D1681ACE46}" type="datetimeFigureOut">
              <a:rPr lang="en-US" smtClean="0"/>
              <a:t>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2BBF52-D171-45D1-AD4C-84B568EB9407}" type="slidenum">
              <a:rPr lang="en-US" smtClean="0"/>
              <a:t>‹#›</a:t>
            </a:fld>
            <a:endParaRPr lang="en-US"/>
          </a:p>
        </p:txBody>
      </p:sp>
    </p:spTree>
    <p:extLst>
      <p:ext uri="{BB962C8B-B14F-4D97-AF65-F5344CB8AC3E}">
        <p14:creationId xmlns:p14="http://schemas.microsoft.com/office/powerpoint/2010/main" val="746017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9313" y="1243013"/>
            <a:ext cx="5975350" cy="3362325"/>
          </a:xfrm>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Here is another section that I thought you might find of interest on why they didn’t do the overall rankings the last 2 years; and we can speak to why there are blanks for 2020 – 2021 in the trend graph.</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Reintroducing overall state rankings in 2022</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year’s report re-introduces state rankings, which were excluded over the past two years due to the extraordinary and unprecedented health challenges faced by states during the pandemic. Built on the World Health Organization definition of health — “Health is a state of complete physical, mental and social well-being and not merely the absence of disease or infirmity” — the America’s Health Rankings model ranks states across a variety of categories encompassing health and its determinants, including social and economic factors, physical environment, behaviors, clinical care and health outcomes. In doing so, it aims to equip state leaders with benchmarks that can inform action as they seek to improve the health of their communities and address both new challenges introduced by the pandemic and longstanding disparities that may have been exacerbated by the pandemic. New Hampshire was the healthiest state, followed by Massachusetts (No. 2), Vermont (No. 3), and Connecticut and Hawaii (tied at No. 4). Louisiana had the most opportunity to improve, followed by Mississippi (No. 49), Arkansas (No. 48), West Virginia (No. 47) and Alabama (No. 46).</a:t>
            </a:r>
          </a:p>
        </p:txBody>
      </p:sp>
      <p:sp>
        <p:nvSpPr>
          <p:cNvPr id="4" name="Slide Number Placeholder 3"/>
          <p:cNvSpPr>
            <a:spLocks noGrp="1"/>
          </p:cNvSpPr>
          <p:nvPr>
            <p:ph type="sldNum" sz="quarter" idx="10"/>
          </p:nvPr>
        </p:nvSpPr>
        <p:spPr/>
        <p:txBody>
          <a:bodyPr/>
          <a:lstStyle/>
          <a:p>
            <a:pPr marL="0" marR="0" lvl="0" indent="0" algn="r" defTabSz="1006878" rtl="0" eaLnBrk="1" fontAlgn="auto" latinLnBrk="0" hangingPunct="1">
              <a:lnSpc>
                <a:spcPct val="100000"/>
              </a:lnSpc>
              <a:spcBef>
                <a:spcPts val="0"/>
              </a:spcBef>
              <a:spcAft>
                <a:spcPts val="0"/>
              </a:spcAft>
              <a:buClrTx/>
              <a:buSzTx/>
              <a:buFontTx/>
              <a:buNone/>
              <a:tabLst/>
              <a:defRPr/>
            </a:pPr>
            <a:fld id="{18FB1A91-8B4F-4C9C-B0F1-FDD3159AE195}"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1006878"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7499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I want to share with you one area that Healthy Kansas Hospitals is really trying to focus on. Sugar-Sweetened Beverages. </a:t>
            </a:r>
          </a:p>
          <a:p>
            <a:endParaRPr lang="en-US"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B9510182-4B18-4CF2-9286-C60CA0DAB7EF}" type="slidenum">
              <a:rPr lang="en-US" altLang="en-US" smtClean="0"/>
              <a:pPr/>
              <a:t>11</a:t>
            </a:fld>
            <a:endParaRPr lang="en-US" altLang="en-US" smtClean="0"/>
          </a:p>
        </p:txBody>
      </p:sp>
    </p:spTree>
    <p:extLst>
      <p:ext uri="{BB962C8B-B14F-4D97-AF65-F5344CB8AC3E}">
        <p14:creationId xmlns:p14="http://schemas.microsoft.com/office/powerpoint/2010/main" val="623251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Sugar-sweetened beverages (SSBs) contain added caloric sweeteners, such as: </a:t>
            </a:r>
          </a:p>
          <a:p>
            <a:r>
              <a:rPr lang="en-US" altLang="en-US" smtClean="0"/>
              <a:t>sweetened tea </a:t>
            </a:r>
          </a:p>
          <a:p>
            <a:r>
              <a:rPr lang="en-US" altLang="en-US" smtClean="0"/>
              <a:t>Sports drinks (beverages marked for rehydration for athletes)</a:t>
            </a:r>
          </a:p>
          <a:p>
            <a:r>
              <a:rPr lang="en-US" altLang="en-US" smtClean="0"/>
              <a:t>Fruit drinks, fruit juices and fruit nectars with added sugar.</a:t>
            </a:r>
          </a:p>
          <a:p>
            <a:r>
              <a:rPr lang="en-US" altLang="en-US" smtClean="0"/>
              <a:t>Sodas include all carbonated beverages with added sugar.</a:t>
            </a:r>
          </a:p>
          <a:p>
            <a:r>
              <a:rPr lang="en-US" altLang="en-US" smtClean="0"/>
              <a:t>Lemonade / Fruit Punch </a:t>
            </a:r>
          </a:p>
          <a:p>
            <a:r>
              <a:rPr lang="en-US" altLang="en-US" smtClean="0"/>
              <a:t>Flavored Milk</a:t>
            </a:r>
          </a:p>
          <a:p>
            <a:r>
              <a:rPr lang="en-US" altLang="en-US" smtClean="0"/>
              <a:t>Energy drinks</a:t>
            </a:r>
          </a:p>
          <a:p>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DFAA5837-2A45-4E93-A2A6-5E841D829280}" type="slidenum">
              <a:rPr lang="en-US" altLang="en-US" smtClean="0"/>
              <a:pPr/>
              <a:t>12</a:t>
            </a:fld>
            <a:endParaRPr lang="en-US" altLang="en-US" smtClean="0"/>
          </a:p>
        </p:txBody>
      </p:sp>
    </p:spTree>
    <p:extLst>
      <p:ext uri="{BB962C8B-B14F-4D97-AF65-F5344CB8AC3E}">
        <p14:creationId xmlns:p14="http://schemas.microsoft.com/office/powerpoint/2010/main" val="2067499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Sugar-Sweetened Beverages play a significant role in current obesity trends. Such beverages are no longer considered a treat, but a regular contributor of daily calories and not in moderation</a:t>
            </a:r>
            <a:r>
              <a:rPr lang="en-US" altLang="en-US" b="1" smtClean="0"/>
              <a:t>. What do you think about this? Do you agree with this statement? – Give time for feedback. </a:t>
            </a:r>
          </a:p>
          <a:p>
            <a:endParaRPr lang="en-US" altLang="en-US" b="1" smtClean="0"/>
          </a:p>
          <a:p>
            <a:r>
              <a:rPr lang="en-US" altLang="en-US" smtClean="0"/>
              <a:t>10% of daily calories consumed by Americans in the US Diet</a:t>
            </a:r>
          </a:p>
          <a:p>
            <a:r>
              <a:rPr lang="en-US" altLang="en-US" smtClean="0"/>
              <a:t>63% of adults &amp; 80% of youth consume at least 1 sugar-sweetened beverages each day.</a:t>
            </a:r>
          </a:p>
          <a:p>
            <a:r>
              <a:rPr lang="en-US" altLang="en-US" smtClean="0"/>
              <a:t>The per-capita average consumption of carbonated soft drinks alone </a:t>
            </a:r>
            <a:r>
              <a:rPr lang="en-US" altLang="en-US" b="1" smtClean="0"/>
              <a:t>is 46 gallons per year per person </a:t>
            </a:r>
            <a:r>
              <a:rPr lang="en-US" altLang="en-US" smtClean="0"/>
              <a:t>(Not even including other sugar-sweetened beverages') That is a a lot. </a:t>
            </a:r>
          </a:p>
          <a:p>
            <a:r>
              <a:rPr lang="en-US" altLang="en-US" smtClean="0"/>
              <a:t> </a:t>
            </a: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5632DBCD-68DA-4421-AC2D-62819799D9A1}" type="slidenum">
              <a:rPr lang="en-US" altLang="en-US" smtClean="0"/>
              <a:pPr/>
              <a:t>13</a:t>
            </a:fld>
            <a:endParaRPr lang="en-US" altLang="en-US" smtClean="0"/>
          </a:p>
        </p:txBody>
      </p:sp>
    </p:spTree>
    <p:extLst>
      <p:ext uri="{BB962C8B-B14F-4D97-AF65-F5344CB8AC3E}">
        <p14:creationId xmlns:p14="http://schemas.microsoft.com/office/powerpoint/2010/main" val="2048404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As it relates to diabetes:</a:t>
            </a:r>
          </a:p>
          <a:p>
            <a:endParaRPr lang="en-US" altLang="en-US" smtClean="0"/>
          </a:p>
          <a:p>
            <a:r>
              <a:rPr lang="en-US" altLang="en-US" smtClean="0"/>
              <a:t>Drinking one 12 oz. sugary drink a day can increase the risk of diabetes by 22% (Romaguera, Diabetologia, Apr 2013).</a:t>
            </a:r>
          </a:p>
          <a:p>
            <a:r>
              <a:rPr lang="en-US" altLang="en-US" smtClean="0"/>
              <a:t>About 14% of Kansas adults have diabetes (180,000 diagnosed, 120,000 undiagnosed) (KS Diabetes Council)</a:t>
            </a:r>
          </a:p>
          <a:p>
            <a:r>
              <a:rPr lang="en-US" altLang="en-US" smtClean="0"/>
              <a:t>Result of diagnosed diabetes is an additional annual average medical expenditure of about $7,900 (American Diabetes Association).</a:t>
            </a:r>
          </a:p>
          <a:p>
            <a:endParaRPr lang="en-US"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2792C77-8826-4A7F-BBE9-3A9A8D7C0103}" type="slidenum">
              <a:rPr lang="en-US" altLang="en-US" smtClean="0"/>
              <a:pPr/>
              <a:t>14</a:t>
            </a:fld>
            <a:endParaRPr lang="en-US" altLang="en-US" smtClean="0"/>
          </a:p>
        </p:txBody>
      </p:sp>
    </p:spTree>
    <p:extLst>
      <p:ext uri="{BB962C8B-B14F-4D97-AF65-F5344CB8AC3E}">
        <p14:creationId xmlns:p14="http://schemas.microsoft.com/office/powerpoint/2010/main" val="1836215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Some of the health risks associated with sugary drinks are:</a:t>
            </a:r>
          </a:p>
          <a:p>
            <a:r>
              <a:rPr lang="en-US" altLang="en-US" smtClean="0"/>
              <a:t>Weight gain/obesity</a:t>
            </a:r>
          </a:p>
          <a:p>
            <a:r>
              <a:rPr lang="en-US" altLang="en-US" smtClean="0"/>
              <a:t>Diabetes</a:t>
            </a:r>
          </a:p>
          <a:p>
            <a:r>
              <a:rPr lang="en-US" altLang="en-US" smtClean="0"/>
              <a:t>Hypertension</a:t>
            </a:r>
          </a:p>
          <a:p>
            <a:r>
              <a:rPr lang="en-US" altLang="en-US" smtClean="0"/>
              <a:t>Negative impact on cardiovascular health</a:t>
            </a:r>
          </a:p>
          <a:p>
            <a:r>
              <a:rPr lang="en-US" altLang="en-US" smtClean="0"/>
              <a:t>Poorer oral health</a:t>
            </a:r>
          </a:p>
          <a:p>
            <a:endParaRPr lang="en-US" altLang="en-US" smtClean="0"/>
          </a:p>
          <a:p>
            <a:r>
              <a:rPr lang="en-US" altLang="en-US" b="1" smtClean="0"/>
              <a:t>Can you think of others? Give time to answer. </a:t>
            </a:r>
          </a:p>
          <a:p>
            <a:endParaRPr lang="en-US" altLang="en-US"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77F0F79D-68AC-4459-A1FB-61E859D68954}" type="slidenum">
              <a:rPr lang="en-US" altLang="en-US" smtClean="0"/>
              <a:pPr/>
              <a:t>15</a:t>
            </a:fld>
            <a:endParaRPr lang="en-US" altLang="en-US" smtClean="0"/>
          </a:p>
        </p:txBody>
      </p:sp>
    </p:spTree>
    <p:extLst>
      <p:ext uri="{BB962C8B-B14F-4D97-AF65-F5344CB8AC3E}">
        <p14:creationId xmlns:p14="http://schemas.microsoft.com/office/powerpoint/2010/main" val="3796193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We have talked about Sugar-sweetened beverages and the negatives, lets talk about the flipside. </a:t>
            </a:r>
            <a:r>
              <a:rPr lang="en-US" altLang="en-US" b="1" smtClean="0"/>
              <a:t>What are the benefits to water? Give time to answer. </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9B399027-B179-42F7-A8E8-B51EE7317F78}" type="slidenum">
              <a:rPr lang="en-US" altLang="en-US" smtClean="0"/>
              <a:pPr/>
              <a:t>16</a:t>
            </a:fld>
            <a:endParaRPr lang="en-US" altLang="en-US" smtClean="0"/>
          </a:p>
        </p:txBody>
      </p:sp>
    </p:spTree>
    <p:extLst>
      <p:ext uri="{BB962C8B-B14F-4D97-AF65-F5344CB8AC3E}">
        <p14:creationId xmlns:p14="http://schemas.microsoft.com/office/powerpoint/2010/main" val="1395217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Here is a side by side comparison of the cons of soda, and the benefits of water.  Tooth decay, a lot of sugar, high blood pressure, cancer, 200 calories, diabetes, liver damage, bone loss, stroke, the list goes on and on. The benefits of water, 0 calories, hydrating, vital for life, refreshing, natural, no preservatives. Again, I am not saying don’t have a pop every now and then but lets go back to making it a treat, not a regular contributor of daily calories.</a:t>
            </a: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E60CA40-2C99-443C-B762-EA1C5DB68CDE}" type="slidenum">
              <a:rPr lang="en-US" altLang="en-US" smtClean="0"/>
              <a:pPr/>
              <a:t>17</a:t>
            </a:fld>
            <a:endParaRPr lang="en-US" altLang="en-US" smtClean="0"/>
          </a:p>
        </p:txBody>
      </p:sp>
    </p:spTree>
    <p:extLst>
      <p:ext uri="{BB962C8B-B14F-4D97-AF65-F5344CB8AC3E}">
        <p14:creationId xmlns:p14="http://schemas.microsoft.com/office/powerpoint/2010/main" val="421653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25 pounds. That’s the amount of weight you could gain in one year simply by drinking one 20 oz. soda instead of an unsweetened beverage each day. Is it worth it?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CD5787B4-EEC7-4C42-B655-10E592385AF8}" type="slidenum">
              <a:rPr lang="en-US" altLang="en-US" smtClean="0"/>
              <a:pPr/>
              <a:t>18</a:t>
            </a:fld>
            <a:endParaRPr lang="en-US" altLang="en-US" smtClean="0"/>
          </a:p>
        </p:txBody>
      </p:sp>
    </p:spTree>
    <p:extLst>
      <p:ext uri="{BB962C8B-B14F-4D97-AF65-F5344CB8AC3E}">
        <p14:creationId xmlns:p14="http://schemas.microsoft.com/office/powerpoint/2010/main" val="327854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Here is a resource that is in our first toolkit to help give a visual of how Sugar-Sweetened Beverages should be consumed. With the stoplight, red being drink rarely, if at all. Yellow, drink occasionally and green, drink plenty. Its not to police people but to make you stop and think about what you are putting in your body. </a:t>
            </a: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8C248F17-9AD1-40D8-9AF1-60879FF20F6E}" type="slidenum">
              <a:rPr lang="en-US" altLang="en-US" smtClean="0"/>
              <a:pPr/>
              <a:t>19</a:t>
            </a:fld>
            <a:endParaRPr lang="en-US" altLang="en-US" smtClean="0"/>
          </a:p>
        </p:txBody>
      </p:sp>
    </p:spTree>
    <p:extLst>
      <p:ext uri="{BB962C8B-B14F-4D97-AF65-F5344CB8AC3E}">
        <p14:creationId xmlns:p14="http://schemas.microsoft.com/office/powerpoint/2010/main" val="16204760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When thinking about how we got here and our intake of sugar. This image really helped see how we have developed and why we as humans drink so many Sugar-Sweetened Beverages. According to the American Heart Association (AHA), the maximum amount of added sugars you should eat in a day are: Men: 150 calories per day (37.5 grams or 9 teaspoons). Women: </a:t>
            </a:r>
            <a:r>
              <a:rPr lang="en-US" altLang="en-US" b="1" smtClean="0"/>
              <a:t>100 calories per day</a:t>
            </a:r>
            <a:r>
              <a:rPr lang="en-US" altLang="en-US" smtClean="0"/>
              <a:t> (</a:t>
            </a:r>
            <a:r>
              <a:rPr lang="en-US" altLang="en-US" b="1" smtClean="0"/>
              <a:t>25 grams</a:t>
            </a:r>
            <a:r>
              <a:rPr lang="en-US" altLang="en-US" smtClean="0"/>
              <a:t> or 6 teaspoons). So what can we do to reduce our sugar intake along with other things?</a:t>
            </a: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EAACCF6-A12E-47B0-8D98-E87489800DB1}" type="slidenum">
              <a:rPr lang="en-US" altLang="en-US" smtClean="0"/>
              <a:pPr/>
              <a:t>20</a:t>
            </a:fld>
            <a:endParaRPr lang="en-US" altLang="en-US" smtClean="0"/>
          </a:p>
        </p:txBody>
      </p:sp>
    </p:spTree>
    <p:extLst>
      <p:ext uri="{BB962C8B-B14F-4D97-AF65-F5344CB8AC3E}">
        <p14:creationId xmlns:p14="http://schemas.microsoft.com/office/powerpoint/2010/main" val="3304382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What are things we can do to change our drinking habits? Read the labels on the back of food and beverages.  This is key, in making changes for yourself. Something you might think are healthy drinks for you could contain a lot of hidden sugar. </a:t>
            </a:r>
          </a:p>
          <a:p>
            <a:endParaRPr lang="en-US" altLang="en-US" smtClean="0"/>
          </a:p>
          <a:p>
            <a:r>
              <a:rPr lang="en-US" altLang="en-US" smtClean="0"/>
              <a:t>Examples of heathy beverages:</a:t>
            </a:r>
          </a:p>
          <a:p>
            <a:endParaRPr lang="en-US" altLang="en-US" smtClean="0"/>
          </a:p>
          <a:p>
            <a:r>
              <a:rPr lang="en-US" altLang="en-US" smtClean="0"/>
              <a:t>Filtered tap water is the optimal beverage </a:t>
            </a:r>
          </a:p>
          <a:p>
            <a:r>
              <a:rPr lang="en-US" altLang="en-US" smtClean="0"/>
              <a:t>100% Fruit juice (optimal 4oz serving)</a:t>
            </a:r>
          </a:p>
          <a:p>
            <a:r>
              <a:rPr lang="en-US" altLang="en-US" smtClean="0"/>
              <a:t>100% Vegetable juice (optimal sodium less than 140 mg)</a:t>
            </a:r>
          </a:p>
          <a:p>
            <a:r>
              <a:rPr lang="en-US" altLang="en-US" smtClean="0"/>
              <a:t>Milk (unflavored AND Certified Organic or rBGH-free)</a:t>
            </a:r>
          </a:p>
          <a:p>
            <a:r>
              <a:rPr lang="en-US" altLang="en-US" smtClean="0"/>
              <a:t>Non-dairy milk alternatives (unsweetened)</a:t>
            </a:r>
          </a:p>
          <a:p>
            <a:r>
              <a:rPr lang="en-US" altLang="en-US" smtClean="0"/>
              <a:t>Teas and Coffee (unsweetened)</a:t>
            </a:r>
          </a:p>
          <a:p>
            <a:endParaRPr lang="en-US" alt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69938" indent="-295275">
              <a:defRPr>
                <a:solidFill>
                  <a:schemeClr val="tx1"/>
                </a:solidFill>
                <a:latin typeface="Calibri" panose="020F0502020204030204" pitchFamily="34" charset="0"/>
                <a:cs typeface="Arial" panose="020B0604020202020204" pitchFamily="34" charset="0"/>
              </a:defRPr>
            </a:lvl2pPr>
            <a:lvl3pPr marL="1184275" indent="-236538">
              <a:defRPr>
                <a:solidFill>
                  <a:schemeClr val="tx1"/>
                </a:solidFill>
                <a:latin typeface="Calibri" panose="020F0502020204030204" pitchFamily="34" charset="0"/>
                <a:cs typeface="Arial" panose="020B0604020202020204" pitchFamily="34" charset="0"/>
              </a:defRPr>
            </a:lvl3pPr>
            <a:lvl4pPr marL="1658938" indent="-236538">
              <a:defRPr>
                <a:solidFill>
                  <a:schemeClr val="tx1"/>
                </a:solidFill>
                <a:latin typeface="Calibri" panose="020F0502020204030204" pitchFamily="34" charset="0"/>
                <a:cs typeface="Arial" panose="020B0604020202020204" pitchFamily="34" charset="0"/>
              </a:defRPr>
            </a:lvl4pPr>
            <a:lvl5pPr marL="2133600" indent="-236538">
              <a:defRPr>
                <a:solidFill>
                  <a:schemeClr val="tx1"/>
                </a:solidFill>
                <a:latin typeface="Calibri" panose="020F0502020204030204" pitchFamily="34" charset="0"/>
                <a:cs typeface="Arial" panose="020B0604020202020204" pitchFamily="34" charset="0"/>
              </a:defRPr>
            </a:lvl5pPr>
            <a:lvl6pPr marL="25908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30480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5052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962400" indent="-2365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AAC22B3D-25FE-4B59-AF37-C033DFE40FF4}" type="slidenum">
              <a:rPr lang="en-US" altLang="en-US" smtClean="0"/>
              <a:pPr/>
              <a:t>21</a:t>
            </a:fld>
            <a:endParaRPr lang="en-US" altLang="en-US" smtClean="0"/>
          </a:p>
        </p:txBody>
      </p:sp>
    </p:spTree>
    <p:extLst>
      <p:ext uri="{BB962C8B-B14F-4D97-AF65-F5344CB8AC3E}">
        <p14:creationId xmlns:p14="http://schemas.microsoft.com/office/powerpoint/2010/main" val="4034631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251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381511909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4187594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2521536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467169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1768019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990107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1992779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538284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539596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B13C3D0-215C-475C-9588-3DA3E5C0D24E}" type="datetimeFigureOut">
              <a:rPr lang="en-US" smtClean="0"/>
              <a:t>11/7/2023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C6780B5-5306-4D58-B0C3-BF6C65D1B585}" type="slidenum">
              <a:rPr lang="en-US" smtClean="0"/>
              <a:t>‹#›</a:t>
            </a:fld>
            <a:endParaRPr lang="en-US"/>
          </a:p>
        </p:txBody>
      </p:sp>
    </p:spTree>
    <p:extLst>
      <p:ext uri="{BB962C8B-B14F-4D97-AF65-F5344CB8AC3E}">
        <p14:creationId xmlns:p14="http://schemas.microsoft.com/office/powerpoint/2010/main" val="2418027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26944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9332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2643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9" name="Title Placeholder 1">
            <a:extLst>
              <a:ext uri="{FF2B5EF4-FFF2-40B4-BE49-F238E27FC236}">
                <a16:creationId xmlns:a16="http://schemas.microsoft.com/office/drawing/2014/main" id="{D9486A0A-771C-7842-A889-E73C90A45A26}"/>
              </a:ext>
            </a:extLst>
          </p:cNvPr>
          <p:cNvSpPr>
            <a:spLocks noGrp="1"/>
          </p:cNvSpPr>
          <p:nvPr>
            <p:ph type="title"/>
          </p:nvPr>
        </p:nvSpPr>
        <p:spPr>
          <a:xfrm>
            <a:off x="266700" y="1"/>
            <a:ext cx="10515600" cy="1013460"/>
          </a:xfrm>
          <a:prstGeom prst="rect">
            <a:avLst/>
          </a:prstGeom>
        </p:spPr>
        <p:txBody>
          <a:bodyPr vert="horz" lIns="91440" tIns="45720" rIns="91440" bIns="45720" rtlCol="0" anchor="ctr">
            <a:normAutofit/>
          </a:bodyPr>
          <a:lstStyle/>
          <a:p>
            <a:r>
              <a:rPr lang="en-US" dirty="0"/>
              <a:t>Click to edit Master title style</a:t>
            </a:r>
          </a:p>
        </p:txBody>
      </p:sp>
      <p:sp>
        <p:nvSpPr>
          <p:cNvPr id="10" name="Text Placeholder 2">
            <a:extLst>
              <a:ext uri="{FF2B5EF4-FFF2-40B4-BE49-F238E27FC236}">
                <a16:creationId xmlns:a16="http://schemas.microsoft.com/office/drawing/2014/main" id="{2BEEE764-3A53-7543-97BF-72D57D7E500D}"/>
              </a:ext>
            </a:extLst>
          </p:cNvPr>
          <p:cNvSpPr>
            <a:spLocks noGrp="1"/>
          </p:cNvSpPr>
          <p:nvPr>
            <p:ph idx="1"/>
          </p:nvPr>
        </p:nvSpPr>
        <p:spPr>
          <a:xfrm>
            <a:off x="266700" y="1277165"/>
            <a:ext cx="11795760" cy="492037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13">
            <a:extLst>
              <a:ext uri="{FF2B5EF4-FFF2-40B4-BE49-F238E27FC236}">
                <a16:creationId xmlns:a16="http://schemas.microsoft.com/office/drawing/2014/main" id="{2D8476F3-A0C6-FB4C-A3A2-6BE8609FBD88}"/>
              </a:ext>
            </a:extLst>
          </p:cNvPr>
          <p:cNvSpPr>
            <a:spLocks noGrp="1"/>
          </p:cNvSpPr>
          <p:nvPr>
            <p:ph type="sldNum" sz="quarter" idx="4"/>
          </p:nvPr>
        </p:nvSpPr>
        <p:spPr>
          <a:xfrm>
            <a:off x="10858500" y="6473697"/>
            <a:ext cx="1203960" cy="228600"/>
          </a:xfrm>
          <a:prstGeom prst="rect">
            <a:avLst/>
          </a:prstGeom>
        </p:spPr>
        <p:txBody>
          <a:bodyPr vert="horz" lIns="0" tIns="0" rIns="0" bIns="0" rtlCol="0" anchor="b" anchorCtr="0"/>
          <a:lstStyle>
            <a:lvl1pPr algn="r">
              <a:defRPr sz="600" b="0" i="0">
                <a:solidFill>
                  <a:schemeClr val="bg2">
                    <a:lumMod val="50000"/>
                  </a:schemeClr>
                </a:solidFill>
                <a:latin typeface="Gotham"/>
                <a:cs typeface="Gotham"/>
              </a:defRPr>
            </a:lvl1pPr>
          </a:lstStyle>
          <a:p>
            <a:fld id="{212368EB-D728-3342-8BFA-E65CB65FF58D}" type="slidenum">
              <a:rPr lang="en-US" smtClean="0"/>
              <a:pPr/>
              <a:t>‹#›</a:t>
            </a:fld>
            <a:endParaRPr lang="en-US" dirty="0"/>
          </a:p>
        </p:txBody>
      </p:sp>
    </p:spTree>
    <p:extLst>
      <p:ext uri="{BB962C8B-B14F-4D97-AF65-F5344CB8AC3E}">
        <p14:creationId xmlns:p14="http://schemas.microsoft.com/office/powerpoint/2010/main" val="1496065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91747" y="0"/>
            <a:ext cx="3263900" cy="1422400"/>
          </a:xfrm>
          <a:prstGeom prst="rect">
            <a:avLst/>
          </a:prstGeom>
        </p:spPr>
      </p:pic>
      <p:sp>
        <p:nvSpPr>
          <p:cNvPr id="5" name="Rectangle 4"/>
          <p:cNvSpPr/>
          <p:nvPr userDrawn="1"/>
        </p:nvSpPr>
        <p:spPr>
          <a:xfrm>
            <a:off x="0" y="6390290"/>
            <a:ext cx="12192000" cy="46771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8757943"/>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69" r:id="rId13"/>
    <p:sldLayoutId id="2147483670" r:id="rId14"/>
    <p:sldLayoutId id="2147483685"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americashealthrankings.org/explore/annual/measure/Overall/state/KS" TargetMode="Externa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png"/><Relationship Id="rId4" Type="http://schemas.openxmlformats.org/officeDocument/2006/relationships/image" Target="../media/image8.jpeg"/><Relationship Id="rId9"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8.e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9.e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772507" y="1902371"/>
            <a:ext cx="10499835" cy="1208197"/>
          </a:xfrm>
          <a:prstGeom prst="rect">
            <a:avLst/>
          </a:prstGeom>
        </p:spPr>
        <p:txBody>
          <a:bodyPr/>
          <a:lstStyle/>
          <a:p>
            <a:pPr algn="ctr"/>
            <a:r>
              <a:rPr lang="en-US" b="1" dirty="0">
                <a:latin typeface="+mn-lt"/>
              </a:rPr>
              <a:t>Why Wellness?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3321" y="3110568"/>
            <a:ext cx="6636293" cy="2444368"/>
          </a:xfrm>
          <a:prstGeom prst="rect">
            <a:avLst/>
          </a:prstGeom>
        </p:spPr>
      </p:pic>
    </p:spTree>
    <p:extLst>
      <p:ext uri="{BB962C8B-B14F-4D97-AF65-F5344CB8AC3E}">
        <p14:creationId xmlns:p14="http://schemas.microsoft.com/office/powerpoint/2010/main" val="29191047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954580" y="1688557"/>
            <a:ext cx="9470165" cy="4113154"/>
          </a:xfrm>
        </p:spPr>
        <p:txBody>
          <a:bodyPr>
            <a:noAutofit/>
          </a:bodyPr>
          <a:lstStyle/>
          <a:p>
            <a:pPr>
              <a:lnSpc>
                <a:spcPct val="150000"/>
              </a:lnSpc>
            </a:pPr>
            <a:r>
              <a:rPr lang="en-US" dirty="0"/>
              <a:t>Reduce insurance and </a:t>
            </a:r>
            <a:r>
              <a:rPr lang="en-US" dirty="0" smtClean="0"/>
              <a:t>workers’ compensation </a:t>
            </a:r>
            <a:r>
              <a:rPr lang="en-US" dirty="0"/>
              <a:t>claims expense</a:t>
            </a:r>
          </a:p>
          <a:p>
            <a:pPr>
              <a:lnSpc>
                <a:spcPct val="150000"/>
              </a:lnSpc>
            </a:pPr>
            <a:r>
              <a:rPr lang="en-US" dirty="0"/>
              <a:t>Improve health of your team member </a:t>
            </a:r>
          </a:p>
          <a:p>
            <a:pPr>
              <a:lnSpc>
                <a:spcPct val="150000"/>
              </a:lnSpc>
            </a:pPr>
            <a:r>
              <a:rPr lang="en-US" dirty="0"/>
              <a:t>More positive work environment</a:t>
            </a:r>
          </a:p>
          <a:p>
            <a:pPr>
              <a:lnSpc>
                <a:spcPct val="150000"/>
              </a:lnSpc>
            </a:pPr>
            <a:r>
              <a:rPr lang="en-US" dirty="0"/>
              <a:t>Reduce absenteeism</a:t>
            </a:r>
          </a:p>
          <a:p>
            <a:pPr>
              <a:lnSpc>
                <a:spcPct val="150000"/>
              </a:lnSpc>
            </a:pPr>
            <a:r>
              <a:rPr lang="en-US" dirty="0"/>
              <a:t>SAVES lives</a:t>
            </a:r>
          </a:p>
          <a:p>
            <a:pPr marL="0" indent="0">
              <a:buNone/>
            </a:pPr>
            <a:endParaRPr lang="en-US" dirty="0"/>
          </a:p>
        </p:txBody>
      </p:sp>
      <p:sp>
        <p:nvSpPr>
          <p:cNvPr id="8" name="Title 1"/>
          <p:cNvSpPr txBox="1">
            <a:spLocks/>
          </p:cNvSpPr>
          <p:nvPr/>
        </p:nvSpPr>
        <p:spPr>
          <a:xfrm>
            <a:off x="3436883" y="233788"/>
            <a:ext cx="7987862" cy="942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smtClean="0">
                <a:latin typeface="+mn-lt"/>
              </a:rPr>
              <a:t>Why focus on hospitals?</a:t>
            </a:r>
          </a:p>
        </p:txBody>
      </p:sp>
    </p:spTree>
    <p:extLst>
      <p:ext uri="{BB962C8B-B14F-4D97-AF65-F5344CB8AC3E}">
        <p14:creationId xmlns:p14="http://schemas.microsoft.com/office/powerpoint/2010/main" val="33415158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4"/>
          <p:cNvSpPr txBox="1">
            <a:spLocks/>
          </p:cNvSpPr>
          <p:nvPr/>
        </p:nvSpPr>
        <p:spPr bwMode="auto">
          <a:xfrm>
            <a:off x="2008189" y="1848392"/>
            <a:ext cx="9416556" cy="270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r>
              <a:rPr lang="en-US" altLang="en-US" sz="2800" dirty="0"/>
              <a:t>Concept is compatible with mission to prevent and treat chronic </a:t>
            </a:r>
            <a:r>
              <a:rPr lang="en-US" altLang="en-US" sz="2800" dirty="0" smtClean="0"/>
              <a:t>disease</a:t>
            </a:r>
          </a:p>
          <a:p>
            <a:pPr eaLnBrk="1" hangingPunct="1"/>
            <a:endParaRPr lang="en-US" altLang="en-US" sz="2800" dirty="0"/>
          </a:p>
          <a:p>
            <a:pPr eaLnBrk="1" hangingPunct="1"/>
            <a:r>
              <a:rPr lang="en-US" altLang="en-US" sz="2800" dirty="0"/>
              <a:t>24/7 </a:t>
            </a:r>
            <a:r>
              <a:rPr lang="en-US" altLang="en-US" sz="2800" dirty="0" smtClean="0"/>
              <a:t>operations</a:t>
            </a:r>
          </a:p>
          <a:p>
            <a:pPr eaLnBrk="1" hangingPunct="1"/>
            <a:endParaRPr lang="en-US" altLang="en-US" sz="2800" dirty="0" smtClean="0"/>
          </a:p>
          <a:p>
            <a:r>
              <a:rPr lang="en-US" altLang="en-US" sz="2800" dirty="0" smtClean="0"/>
              <a:t>Establishes </a:t>
            </a:r>
            <a:r>
              <a:rPr lang="en-US" altLang="en-US" sz="2800" dirty="0"/>
              <a:t>norms in the community related to healthy behaviors</a:t>
            </a:r>
          </a:p>
          <a:p>
            <a:pPr eaLnBrk="1" hangingPunct="1"/>
            <a:endParaRPr lang="en-US" altLang="en-US" sz="2800" dirty="0"/>
          </a:p>
          <a:p>
            <a:pPr lvl="1" eaLnBrk="1" hangingPunct="1">
              <a:buFont typeface="Arial" panose="020B0604020202020204" pitchFamily="34" charset="0"/>
              <a:buNone/>
            </a:pPr>
            <a:endParaRPr lang="en-US" altLang="en-US" dirty="0"/>
          </a:p>
        </p:txBody>
      </p:sp>
      <p:sp>
        <p:nvSpPr>
          <p:cNvPr id="5" name="Title 1"/>
          <p:cNvSpPr txBox="1">
            <a:spLocks/>
          </p:cNvSpPr>
          <p:nvPr/>
        </p:nvSpPr>
        <p:spPr>
          <a:xfrm>
            <a:off x="3436883" y="233788"/>
            <a:ext cx="7987862" cy="942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smtClean="0">
                <a:latin typeface="+mn-lt"/>
              </a:rPr>
              <a:t>Why focus on hospitals?</a:t>
            </a:r>
          </a:p>
        </p:txBody>
      </p:sp>
    </p:spTree>
    <p:extLst>
      <p:ext uri="{BB962C8B-B14F-4D97-AF65-F5344CB8AC3E}">
        <p14:creationId xmlns:p14="http://schemas.microsoft.com/office/powerpoint/2010/main" val="1479599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4"/>
          <p:cNvSpPr txBox="1">
            <a:spLocks/>
          </p:cNvSpPr>
          <p:nvPr/>
        </p:nvSpPr>
        <p:spPr bwMode="auto">
          <a:xfrm>
            <a:off x="1818290" y="1836454"/>
            <a:ext cx="9606455" cy="3397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defRPr/>
            </a:pPr>
            <a:r>
              <a:rPr lang="en-US" altLang="en-US" sz="2800" dirty="0"/>
              <a:t>12 billion in food and beverage purchases per </a:t>
            </a:r>
            <a:r>
              <a:rPr lang="en-US" altLang="en-US" sz="2800" dirty="0" smtClean="0"/>
              <a:t>year</a:t>
            </a:r>
          </a:p>
          <a:p>
            <a:pPr marL="0" indent="0" eaLnBrk="1" hangingPunct="1">
              <a:buNone/>
              <a:defRPr/>
            </a:pPr>
            <a:endParaRPr lang="en-US" altLang="en-US" sz="2800" dirty="0"/>
          </a:p>
          <a:p>
            <a:pPr eaLnBrk="1" hangingPunct="1">
              <a:defRPr/>
            </a:pPr>
            <a:r>
              <a:rPr lang="en-US" altLang="en-US" sz="2800" dirty="0" smtClean="0"/>
              <a:t>122 </a:t>
            </a:r>
            <a:r>
              <a:rPr lang="en-US" altLang="en-US" sz="2800" dirty="0"/>
              <a:t>community hospitals in </a:t>
            </a:r>
            <a:r>
              <a:rPr lang="en-US" altLang="en-US" sz="2800" dirty="0" smtClean="0"/>
              <a:t>Kansas</a:t>
            </a:r>
            <a:endParaRPr lang="en-US" altLang="en-US" sz="2800" dirty="0"/>
          </a:p>
          <a:p>
            <a:pPr lvl="1" eaLnBrk="1" hangingPunct="1">
              <a:defRPr/>
            </a:pPr>
            <a:r>
              <a:rPr lang="en-US" altLang="en-US" dirty="0" smtClean="0"/>
              <a:t>More than 72,000 </a:t>
            </a:r>
            <a:r>
              <a:rPr lang="en-US" altLang="en-US" dirty="0"/>
              <a:t>employees</a:t>
            </a:r>
          </a:p>
          <a:p>
            <a:pPr lvl="1" eaLnBrk="1" hangingPunct="1">
              <a:defRPr/>
            </a:pPr>
            <a:r>
              <a:rPr lang="en-US" altLang="en-US" dirty="0" smtClean="0"/>
              <a:t>More than 265,400 </a:t>
            </a:r>
            <a:r>
              <a:rPr lang="en-US" altLang="en-US" dirty="0"/>
              <a:t>patients discharged in </a:t>
            </a:r>
            <a:r>
              <a:rPr lang="en-US" altLang="en-US" dirty="0" smtClean="0"/>
              <a:t>2022</a:t>
            </a:r>
            <a:endParaRPr lang="en-US" altLang="en-US" dirty="0"/>
          </a:p>
          <a:p>
            <a:pPr lvl="1" eaLnBrk="1" hangingPunct="1">
              <a:defRPr/>
            </a:pPr>
            <a:r>
              <a:rPr lang="en-US" altLang="en-US" dirty="0"/>
              <a:t>Countless others involved in outpatient, visitors, etc.</a:t>
            </a:r>
          </a:p>
          <a:p>
            <a:pPr marL="457200" lvl="1" indent="0">
              <a:buNone/>
              <a:defRPr/>
            </a:pPr>
            <a:endParaRPr lang="en-US" altLang="en-US" dirty="0"/>
          </a:p>
        </p:txBody>
      </p:sp>
      <p:sp>
        <p:nvSpPr>
          <p:cNvPr id="5" name="Title 1"/>
          <p:cNvSpPr txBox="1">
            <a:spLocks/>
          </p:cNvSpPr>
          <p:nvPr/>
        </p:nvSpPr>
        <p:spPr>
          <a:xfrm>
            <a:off x="3436883" y="233788"/>
            <a:ext cx="7987862" cy="942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smtClean="0">
                <a:latin typeface="+mn-lt"/>
              </a:rPr>
              <a:t>Why focus on hospitals?</a:t>
            </a:r>
          </a:p>
        </p:txBody>
      </p:sp>
    </p:spTree>
    <p:extLst>
      <p:ext uri="{BB962C8B-B14F-4D97-AF65-F5344CB8AC3E}">
        <p14:creationId xmlns:p14="http://schemas.microsoft.com/office/powerpoint/2010/main" val="15729595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1810331" y="1825433"/>
            <a:ext cx="9814110" cy="4679103"/>
          </a:xfrm>
        </p:spPr>
        <p:txBody>
          <a:bodyPr/>
          <a:lstStyle/>
          <a:p>
            <a:pPr>
              <a:defRPr/>
            </a:pPr>
            <a:r>
              <a:rPr lang="en-US" altLang="en-US" dirty="0" smtClean="0"/>
              <a:t>Adults spend 1/3 of their day (on average) at work where they consume meals, beverages and snacks in worksite cafeterias, vending machines and at meetings.</a:t>
            </a:r>
          </a:p>
          <a:p>
            <a:pPr marL="0" indent="0">
              <a:buNone/>
              <a:defRPr/>
            </a:pPr>
            <a:endParaRPr lang="en-US" altLang="en-US" dirty="0" smtClean="0"/>
          </a:p>
          <a:p>
            <a:pPr>
              <a:defRPr/>
            </a:pPr>
            <a:r>
              <a:rPr lang="en-US" altLang="en-US" dirty="0" smtClean="0"/>
              <a:t>Dietary risks are the #1 	cause </a:t>
            </a:r>
            <a:r>
              <a:rPr lang="en-US" altLang="en-US" dirty="0"/>
              <a:t>o</a:t>
            </a:r>
            <a:r>
              <a:rPr lang="en-US" altLang="en-US" dirty="0" smtClean="0"/>
              <a:t>f preventable 		                     mortality</a:t>
            </a:r>
            <a:r>
              <a:rPr lang="en-US" altLang="en-US" dirty="0"/>
              <a:t>.*</a:t>
            </a:r>
          </a:p>
          <a:p>
            <a:pPr marL="0" indent="0">
              <a:buNone/>
              <a:defRPr/>
            </a:pPr>
            <a:endParaRPr lang="en-US" altLang="en-US" dirty="0"/>
          </a:p>
          <a:p>
            <a:pPr marL="0" indent="0">
              <a:buNone/>
              <a:defRPr/>
            </a:pPr>
            <a:r>
              <a:rPr lang="en-US" altLang="en-US" dirty="0"/>
              <a:t>*The American Heart Association</a:t>
            </a:r>
          </a:p>
        </p:txBody>
      </p:sp>
      <p:pic>
        <p:nvPicPr>
          <p:cNvPr id="1024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81241" y="3746045"/>
            <a:ext cx="2743200"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a:xfrm>
            <a:off x="3436883" y="233788"/>
            <a:ext cx="7987862" cy="942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smtClean="0">
                <a:latin typeface="+mn-lt"/>
              </a:rPr>
              <a:t>Why focus on hospitals?</a:t>
            </a:r>
          </a:p>
        </p:txBody>
      </p:sp>
    </p:spTree>
    <p:extLst>
      <p:ext uri="{BB962C8B-B14F-4D97-AF65-F5344CB8AC3E}">
        <p14:creationId xmlns:p14="http://schemas.microsoft.com/office/powerpoint/2010/main" val="36257555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396269" y="383577"/>
            <a:ext cx="8144089" cy="905523"/>
          </a:xfrm>
        </p:spPr>
        <p:txBody>
          <a:bodyPr/>
          <a:lstStyle/>
          <a:p>
            <a:pPr algn="ctr"/>
            <a:r>
              <a:rPr lang="en-US" altLang="en-US" sz="4000" b="1" dirty="0" smtClean="0">
                <a:latin typeface="+mn-lt"/>
              </a:rPr>
              <a:t>Obesity and the Workplace</a:t>
            </a:r>
          </a:p>
        </p:txBody>
      </p:sp>
      <p:sp>
        <p:nvSpPr>
          <p:cNvPr id="12291" name="Content Placeholder 2"/>
          <p:cNvSpPr>
            <a:spLocks noGrp="1"/>
          </p:cNvSpPr>
          <p:nvPr>
            <p:ph idx="1"/>
          </p:nvPr>
        </p:nvSpPr>
        <p:spPr>
          <a:xfrm>
            <a:off x="1902373" y="1702675"/>
            <a:ext cx="9522372" cy="4721288"/>
          </a:xfrm>
        </p:spPr>
        <p:txBody>
          <a:bodyPr>
            <a:normAutofit lnSpcReduction="10000"/>
          </a:bodyPr>
          <a:lstStyle/>
          <a:p>
            <a:r>
              <a:rPr lang="en-US" altLang="en-US" dirty="0" smtClean="0"/>
              <a:t>72 million adults are overweight or obese in the U.S.</a:t>
            </a:r>
          </a:p>
          <a:p>
            <a:endParaRPr lang="en-US" altLang="en-US" dirty="0" smtClean="0"/>
          </a:p>
          <a:p>
            <a:r>
              <a:rPr lang="en-US" altLang="en-US" dirty="0" smtClean="0"/>
              <a:t>27 percent of the rise in health care costs are associated with increases in obesity rates.</a:t>
            </a:r>
          </a:p>
          <a:p>
            <a:endParaRPr lang="en-US" altLang="en-US" dirty="0" smtClean="0"/>
          </a:p>
          <a:p>
            <a:r>
              <a:rPr lang="en-US" altLang="en-US" dirty="0" smtClean="0"/>
              <a:t>Healthy employees are:</a:t>
            </a:r>
          </a:p>
          <a:p>
            <a:pPr lvl="1"/>
            <a:r>
              <a:rPr lang="en-US" altLang="en-US" dirty="0" smtClean="0"/>
              <a:t>More productive</a:t>
            </a:r>
          </a:p>
          <a:p>
            <a:pPr lvl="1"/>
            <a:r>
              <a:rPr lang="en-US" altLang="en-US" dirty="0" smtClean="0"/>
              <a:t>Miss less work</a:t>
            </a:r>
          </a:p>
          <a:p>
            <a:pPr lvl="1"/>
            <a:r>
              <a:rPr lang="en-US" altLang="en-US" dirty="0" smtClean="0"/>
              <a:t>Fewer health care costs</a:t>
            </a:r>
          </a:p>
          <a:p>
            <a:pPr lvl="1"/>
            <a:r>
              <a:rPr lang="en-US" altLang="en-US" dirty="0" smtClean="0"/>
              <a:t>Experience fewer injuries/accidents</a:t>
            </a:r>
          </a:p>
          <a:p>
            <a:pPr lvl="1"/>
            <a:r>
              <a:rPr lang="en-US" altLang="en-US" dirty="0" smtClean="0"/>
              <a:t>Have better morale</a:t>
            </a:r>
          </a:p>
        </p:txBody>
      </p:sp>
    </p:spTree>
    <p:extLst>
      <p:ext uri="{BB962C8B-B14F-4D97-AF65-F5344CB8AC3E}">
        <p14:creationId xmlns:p14="http://schemas.microsoft.com/office/powerpoint/2010/main" val="3122238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78924" y="343369"/>
            <a:ext cx="8029904" cy="611717"/>
          </a:xfrm>
        </p:spPr>
        <p:txBody>
          <a:bodyPr>
            <a:normAutofit fontScale="90000"/>
          </a:bodyPr>
          <a:lstStyle/>
          <a:p>
            <a:pPr algn="ctr"/>
            <a:r>
              <a:rPr lang="en-US" b="1" kern="1400" spc="-50" dirty="0" smtClean="0">
                <a:latin typeface="+mn-lt"/>
                <a:cs typeface="Times New Roman" panose="02020603050405020304" pitchFamily="18" charset="0"/>
              </a:rPr>
              <a:t>Kansas Health Rankings</a:t>
            </a:r>
            <a:endParaRPr lang="en-US" b="1" kern="1400" spc="-50" dirty="0">
              <a:latin typeface="+mn-lt"/>
              <a:cs typeface="Times New Roman" panose="02020603050405020304" pitchFamily="18" charset="0"/>
            </a:endParaRPr>
          </a:p>
        </p:txBody>
      </p:sp>
      <p:pic>
        <p:nvPicPr>
          <p:cNvPr id="6" name="Content Placeholder 3"/>
          <p:cNvPicPr>
            <a:picLocks noGrp="1" noChangeAspect="1"/>
          </p:cNvPicPr>
          <p:nvPr>
            <p:ph idx="1"/>
          </p:nvPr>
        </p:nvPicPr>
        <p:blipFill>
          <a:blip r:embed="rId3"/>
          <a:stretch>
            <a:fillRect/>
          </a:stretch>
        </p:blipFill>
        <p:spPr>
          <a:xfrm>
            <a:off x="2384930" y="1690200"/>
            <a:ext cx="8132951" cy="3964601"/>
          </a:xfrm>
          <a:prstGeom prst="rect">
            <a:avLst/>
          </a:prstGeom>
        </p:spPr>
      </p:pic>
      <p:sp>
        <p:nvSpPr>
          <p:cNvPr id="7" name="Right Arrow 6"/>
          <p:cNvSpPr/>
          <p:nvPr/>
        </p:nvSpPr>
        <p:spPr>
          <a:xfrm rot="5400000">
            <a:off x="10055125" y="3124426"/>
            <a:ext cx="685800" cy="28575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srgbClr val="FFFFFF"/>
              </a:solidFill>
              <a:effectLst/>
              <a:uLnTx/>
              <a:uFillTx/>
              <a:latin typeface="Franklin Gothic Book" panose="020B0503020102020204"/>
              <a:ea typeface="+mn-ea"/>
              <a:cs typeface="+mn-cs"/>
            </a:endParaRPr>
          </a:p>
        </p:txBody>
      </p:sp>
      <p:sp>
        <p:nvSpPr>
          <p:cNvPr id="8" name="TextBox 7"/>
          <p:cNvSpPr txBox="1"/>
          <p:nvPr/>
        </p:nvSpPr>
        <p:spPr>
          <a:xfrm>
            <a:off x="9834539" y="1799469"/>
            <a:ext cx="188889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3087"/>
                </a:solidFill>
                <a:effectLst/>
                <a:uLnTx/>
                <a:uFillTx/>
                <a:latin typeface="Gotham"/>
                <a:ea typeface="+mn-ea"/>
                <a:cs typeface="Gotham Book" pitchFamily="50" charset="0"/>
              </a:rPr>
              <a:t>KS ranks 31</a:t>
            </a:r>
            <a:r>
              <a:rPr kumimoji="0" lang="en-US" sz="2000" b="0" i="0" u="none" strike="noStrike" kern="1200" cap="none" spc="0" normalizeH="0" baseline="30000" noProof="0" dirty="0">
                <a:ln>
                  <a:noFill/>
                </a:ln>
                <a:solidFill>
                  <a:srgbClr val="003087"/>
                </a:solidFill>
                <a:effectLst/>
                <a:uLnTx/>
                <a:uFillTx/>
                <a:latin typeface="Gotham"/>
                <a:ea typeface="+mn-ea"/>
                <a:cs typeface="Gotham Book" pitchFamily="50" charset="0"/>
              </a:rPr>
              <a:t>st</a:t>
            </a:r>
            <a:r>
              <a:rPr kumimoji="0" lang="en-US" sz="2000" b="0" i="0" u="none" strike="noStrike" kern="1200" cap="none" spc="0" normalizeH="0" baseline="0" noProof="0" dirty="0">
                <a:ln>
                  <a:noFill/>
                </a:ln>
                <a:solidFill>
                  <a:srgbClr val="003087"/>
                </a:solidFill>
                <a:effectLst/>
                <a:uLnTx/>
                <a:uFillTx/>
                <a:latin typeface="Gotham"/>
                <a:ea typeface="+mn-ea"/>
                <a:cs typeface="Gotham Book" pitchFamily="50" charset="0"/>
              </a:rPr>
              <a:t> </a:t>
            </a:r>
            <a:r>
              <a:rPr kumimoji="0" lang="en-US" sz="2000" b="0" i="0" u="none" strike="noStrike" kern="1200" cap="none" spc="0" normalizeH="0" baseline="0" noProof="0" dirty="0" smtClean="0">
                <a:ln>
                  <a:noFill/>
                </a:ln>
                <a:solidFill>
                  <a:srgbClr val="003087"/>
                </a:solidFill>
                <a:effectLst/>
                <a:uLnTx/>
                <a:uFillTx/>
                <a:latin typeface="Gotham"/>
                <a:ea typeface="+mn-ea"/>
                <a:cs typeface="Gotham Book" pitchFamily="50" charset="0"/>
              </a:rPr>
              <a:t>in </a:t>
            </a:r>
            <a:r>
              <a:rPr kumimoji="0" lang="en-US" sz="2000" b="0" i="0" u="none" strike="noStrike" kern="1200" cap="none" spc="0" normalizeH="0" baseline="0" noProof="0" dirty="0">
                <a:ln>
                  <a:noFill/>
                </a:ln>
                <a:solidFill>
                  <a:srgbClr val="003087"/>
                </a:solidFill>
                <a:effectLst/>
                <a:uLnTx/>
                <a:uFillTx/>
                <a:latin typeface="Gotham"/>
                <a:ea typeface="+mn-ea"/>
                <a:cs typeface="Gotham Book" pitchFamily="50" charset="0"/>
              </a:rPr>
              <a:t>nation in overall health</a:t>
            </a:r>
          </a:p>
        </p:txBody>
      </p:sp>
      <p:sp>
        <p:nvSpPr>
          <p:cNvPr id="9" name="Right Arrow 8"/>
          <p:cNvSpPr/>
          <p:nvPr/>
        </p:nvSpPr>
        <p:spPr>
          <a:xfrm rot="5400000">
            <a:off x="2742702" y="1729523"/>
            <a:ext cx="701456" cy="322040"/>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srgbClr val="FFFFFF"/>
              </a:solidFill>
              <a:effectLst/>
              <a:uLnTx/>
              <a:uFillTx/>
              <a:latin typeface="Franklin Gothic Book" panose="020B0503020102020204"/>
              <a:ea typeface="+mn-ea"/>
              <a:cs typeface="+mn-cs"/>
            </a:endParaRPr>
          </a:p>
        </p:txBody>
      </p:sp>
      <p:sp>
        <p:nvSpPr>
          <p:cNvPr id="10" name="TextBox 9"/>
          <p:cNvSpPr txBox="1"/>
          <p:nvPr/>
        </p:nvSpPr>
        <p:spPr>
          <a:xfrm>
            <a:off x="266799" y="2321927"/>
            <a:ext cx="1388526"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3087"/>
                </a:solidFill>
                <a:effectLst/>
                <a:uLnTx/>
                <a:uFillTx/>
                <a:latin typeface="Gotham"/>
                <a:ea typeface="+mn-ea"/>
                <a:cs typeface="Gotham Book" pitchFamily="50" charset="0"/>
              </a:rPr>
              <a:t>KS ranked 8</a:t>
            </a:r>
            <a:r>
              <a:rPr kumimoji="0" lang="en-US" sz="2000" b="0" i="0" u="none" strike="noStrike" kern="1200" cap="none" spc="0" normalizeH="0" baseline="30000" noProof="0" dirty="0">
                <a:ln>
                  <a:noFill/>
                </a:ln>
                <a:solidFill>
                  <a:srgbClr val="003087"/>
                </a:solidFill>
                <a:effectLst/>
                <a:uLnTx/>
                <a:uFillTx/>
                <a:latin typeface="Gotham"/>
                <a:ea typeface="+mn-ea"/>
                <a:cs typeface="Gotham Book" pitchFamily="50" charset="0"/>
              </a:rPr>
              <a:t>th</a:t>
            </a:r>
            <a:r>
              <a:rPr kumimoji="0" lang="en-US" sz="2000" b="0" i="0" u="none" strike="noStrike" kern="1200" cap="none" spc="0" normalizeH="0" baseline="0" noProof="0" dirty="0">
                <a:ln>
                  <a:noFill/>
                </a:ln>
                <a:solidFill>
                  <a:srgbClr val="003087"/>
                </a:solidFill>
                <a:effectLst/>
                <a:uLnTx/>
                <a:uFillTx/>
                <a:latin typeface="Gotham"/>
                <a:ea typeface="+mn-ea"/>
                <a:cs typeface="Gotham Book" pitchFamily="50" charset="0"/>
              </a:rPr>
              <a:t> in overall health in 1991</a:t>
            </a:r>
          </a:p>
        </p:txBody>
      </p:sp>
      <p:pic>
        <p:nvPicPr>
          <p:cNvPr id="11" name="Picture 10"/>
          <p:cNvPicPr>
            <a:picLocks noChangeAspect="1"/>
          </p:cNvPicPr>
          <p:nvPr/>
        </p:nvPicPr>
        <p:blipFill>
          <a:blip r:embed="rId4"/>
          <a:stretch>
            <a:fillRect/>
          </a:stretch>
        </p:blipFill>
        <p:spPr>
          <a:xfrm>
            <a:off x="10180534" y="5167240"/>
            <a:ext cx="975122" cy="975122"/>
          </a:xfrm>
          <a:prstGeom prst="rect">
            <a:avLst/>
          </a:prstGeom>
        </p:spPr>
      </p:pic>
      <p:sp>
        <p:nvSpPr>
          <p:cNvPr id="12" name="Rectangle 11"/>
          <p:cNvSpPr/>
          <p:nvPr/>
        </p:nvSpPr>
        <p:spPr>
          <a:xfrm>
            <a:off x="2732227" y="5867524"/>
            <a:ext cx="7602503"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087"/>
                </a:solidFill>
                <a:effectLst/>
                <a:uLnTx/>
                <a:uFillTx/>
                <a:latin typeface="Franklin Gothic Book" panose="020B0503020102020204"/>
                <a:ea typeface="+mn-ea"/>
                <a:cs typeface="+mn-cs"/>
              </a:rPr>
              <a:t>Source: America's Health Rankings. </a:t>
            </a:r>
            <a:r>
              <a:rPr kumimoji="0" lang="en-US" sz="1200" b="0" i="0" u="none" strike="noStrike" kern="1200" cap="none" spc="0" normalizeH="0" baseline="0" noProof="0" dirty="0">
                <a:ln>
                  <a:noFill/>
                </a:ln>
                <a:solidFill>
                  <a:srgbClr val="003087"/>
                </a:solidFill>
                <a:effectLst/>
                <a:uLnTx/>
                <a:uFillTx/>
                <a:latin typeface="Franklin Gothic Book" panose="020B0503020102020204"/>
                <a:ea typeface="+mn-ea"/>
                <a:cs typeface="+mn-cs"/>
                <a:hlinkClick r:id="rId5"/>
              </a:rPr>
              <a:t>https://www.americashealthrankings.org/explore/annual/measure/Overall/state/KS</a:t>
            </a:r>
            <a:endParaRPr kumimoji="0" lang="en-US" sz="1200" b="0" i="0" u="none" strike="noStrike" kern="1200" cap="none" spc="0" normalizeH="0" baseline="0" noProof="0" dirty="0">
              <a:ln>
                <a:noFill/>
              </a:ln>
              <a:solidFill>
                <a:srgbClr val="003087"/>
              </a:solidFill>
              <a:effectLst/>
              <a:uLnTx/>
              <a:uFillTx/>
              <a:latin typeface="Franklin Gothic Book" panose="020B05030201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87"/>
              </a:solidFill>
              <a:effectLst/>
              <a:uLnTx/>
              <a:uFillTx/>
              <a:latin typeface="Franklin Gothic Book" panose="020B0503020102020204"/>
              <a:ea typeface="+mn-ea"/>
              <a:cs typeface="+mn-cs"/>
            </a:endParaRPr>
          </a:p>
        </p:txBody>
      </p:sp>
    </p:spTree>
    <p:extLst>
      <p:ext uri="{BB962C8B-B14F-4D97-AF65-F5344CB8AC3E}">
        <p14:creationId xmlns:p14="http://schemas.microsoft.com/office/powerpoint/2010/main" val="20166442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5881" y="229781"/>
            <a:ext cx="8118282" cy="8269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Franklin Gothic Book" panose="020B0503020102020204"/>
              <a:ea typeface="+mn-ea"/>
              <a:cs typeface="+mn-cs"/>
            </a:endParaRPr>
          </a:p>
        </p:txBody>
      </p:sp>
      <p:sp>
        <p:nvSpPr>
          <p:cNvPr id="8" name="Text Placeholder 4">
            <a:extLst>
              <a:ext uri="{FF2B5EF4-FFF2-40B4-BE49-F238E27FC236}">
                <a16:creationId xmlns:a16="http://schemas.microsoft.com/office/drawing/2014/main" id="{BAF0D9B9-FEAE-45D7-9EAD-7178BDBBFB30}"/>
              </a:ext>
            </a:extLst>
          </p:cNvPr>
          <p:cNvSpPr txBox="1">
            <a:spLocks/>
          </p:cNvSpPr>
          <p:nvPr/>
        </p:nvSpPr>
        <p:spPr>
          <a:xfrm>
            <a:off x="1082566" y="5927408"/>
            <a:ext cx="12171665" cy="433917"/>
          </a:xfrm>
          <a:prstGeom prst="rect">
            <a:avLst/>
          </a:prstGeom>
        </p:spPr>
        <p:txBody>
          <a:bodyPr/>
          <a:lstStyle>
            <a:lvl1pPr marL="0" indent="0" algn="ctr" defTabSz="457200" rtl="0" eaLnBrk="1" latinLnBrk="0" hangingPunct="1">
              <a:spcBef>
                <a:spcPct val="20000"/>
              </a:spcBef>
              <a:buFont typeface="Arial"/>
              <a:buNone/>
              <a:defRPr sz="1500" b="0" i="1" kern="1200">
                <a:solidFill>
                  <a:schemeClr val="accent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2000" b="0" i="1" u="none" strike="noStrike" kern="1200" cap="none" spc="0" normalizeH="0" baseline="0" noProof="0" dirty="0">
                <a:ln>
                  <a:noFill/>
                </a:ln>
                <a:solidFill>
                  <a:srgbClr val="435363"/>
                </a:solidFill>
                <a:effectLst/>
                <a:uLnTx/>
                <a:uFillTx/>
                <a:latin typeface="Arial"/>
                <a:ea typeface="+mn-ea"/>
                <a:cs typeface="Arial"/>
              </a:rPr>
              <a:t>Source: Kansas Behavioral Risk Factor Surveillance System</a:t>
            </a:r>
          </a:p>
        </p:txBody>
      </p:sp>
      <p:graphicFrame>
        <p:nvGraphicFramePr>
          <p:cNvPr id="9" name="Chart 8">
            <a:extLst>
              <a:ext uri="{FF2B5EF4-FFF2-40B4-BE49-F238E27FC236}">
                <a16:creationId xmlns:a16="http://schemas.microsoft.com/office/drawing/2014/main" id="{9485DB2D-CF5B-47D3-A7AE-D464D5949B4F}"/>
              </a:ext>
            </a:extLst>
          </p:cNvPr>
          <p:cNvGraphicFramePr/>
          <p:nvPr>
            <p:extLst>
              <p:ext uri="{D42A27DB-BD31-4B8C-83A1-F6EECF244321}">
                <p14:modId xmlns:p14="http://schemas.microsoft.com/office/powerpoint/2010/main" val="3568037850"/>
              </p:ext>
            </p:extLst>
          </p:nvPr>
        </p:nvGraphicFramePr>
        <p:xfrm>
          <a:off x="3299545" y="229781"/>
          <a:ext cx="8128000" cy="54186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039154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392366" y="430924"/>
            <a:ext cx="8116461" cy="898022"/>
          </a:xfrm>
        </p:spPr>
        <p:txBody>
          <a:bodyPr>
            <a:normAutofit/>
          </a:bodyPr>
          <a:lstStyle/>
          <a:p>
            <a:pPr algn="ctr"/>
            <a:r>
              <a:rPr lang="en-US" altLang="en-US" sz="4000" b="1" dirty="0" smtClean="0">
                <a:latin typeface="+mn-lt"/>
              </a:rPr>
              <a:t>Employers Can Make a Difference</a:t>
            </a:r>
          </a:p>
        </p:txBody>
      </p:sp>
      <p:sp>
        <p:nvSpPr>
          <p:cNvPr id="13315" name="Content Placeholder 2"/>
          <p:cNvSpPr>
            <a:spLocks noGrp="1"/>
          </p:cNvSpPr>
          <p:nvPr>
            <p:ph idx="1"/>
          </p:nvPr>
        </p:nvSpPr>
        <p:spPr>
          <a:xfrm>
            <a:off x="1933903" y="1819923"/>
            <a:ext cx="9301655" cy="4536429"/>
          </a:xfrm>
        </p:spPr>
        <p:txBody>
          <a:bodyPr/>
          <a:lstStyle/>
          <a:p>
            <a:r>
              <a:rPr lang="en-US" altLang="en-US" dirty="0" smtClean="0"/>
              <a:t>Healthy eating is crucial in the prevention and management of overweight and obesity.</a:t>
            </a:r>
            <a:br>
              <a:rPr lang="en-US" altLang="en-US" dirty="0" smtClean="0"/>
            </a:br>
            <a:endParaRPr lang="en-US" altLang="en-US" dirty="0" smtClean="0"/>
          </a:p>
          <a:p>
            <a:r>
              <a:rPr lang="en-US" altLang="en-US" dirty="0" smtClean="0"/>
              <a:t>Employers can implement policy, systems and environmental initiatives that make healthy food more affordable, accessible and appealing.</a:t>
            </a:r>
          </a:p>
        </p:txBody>
      </p:sp>
    </p:spTree>
    <p:extLst>
      <p:ext uri="{BB962C8B-B14F-4D97-AF65-F5344CB8AC3E}">
        <p14:creationId xmlns:p14="http://schemas.microsoft.com/office/powerpoint/2010/main" val="18756456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692165" y="2194419"/>
            <a:ext cx="9144000" cy="801030"/>
          </a:xfrm>
          <a:prstGeom prst="rect">
            <a:avLst/>
          </a:prstGeom>
        </p:spPr>
        <p:txBody>
          <a:bodyPr/>
          <a:lstStyle/>
          <a:p>
            <a:pPr algn="ctr"/>
            <a:r>
              <a:rPr lang="en-US" b="1" dirty="0" smtClean="0">
                <a:latin typeface="+mn-lt"/>
              </a:rPr>
              <a:t>Where to Start?</a:t>
            </a:r>
            <a:endParaRPr lang="en-US" b="1" dirty="0">
              <a:latin typeface="+mn-l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3089" y="3195671"/>
            <a:ext cx="3822152" cy="2038481"/>
          </a:xfrm>
          <a:prstGeom prst="rect">
            <a:avLst/>
          </a:prstGeom>
        </p:spPr>
      </p:pic>
    </p:spTree>
    <p:extLst>
      <p:ext uri="{BB962C8B-B14F-4D97-AF65-F5344CB8AC3E}">
        <p14:creationId xmlns:p14="http://schemas.microsoft.com/office/powerpoint/2010/main" val="1285755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824319" y="397577"/>
            <a:ext cx="9144000" cy="3154363"/>
          </a:xfrm>
        </p:spPr>
        <p:txBody>
          <a:bodyPr/>
          <a:lstStyle/>
          <a:p>
            <a:pPr algn="ctr"/>
            <a:r>
              <a:rPr lang="en-US" altLang="en-US" sz="8800" dirty="0">
                <a:latin typeface="Times New Roman" panose="02020603050405020304" pitchFamily="18" charset="0"/>
                <a:cs typeface="Times New Roman" panose="02020603050405020304" pitchFamily="18" charset="0"/>
              </a:rPr>
              <a:t>F     d f  r </a:t>
            </a:r>
            <a:br>
              <a:rPr lang="en-US" altLang="en-US" sz="8800" dirty="0">
                <a:latin typeface="Times New Roman" panose="02020603050405020304" pitchFamily="18" charset="0"/>
                <a:cs typeface="Times New Roman" panose="02020603050405020304" pitchFamily="18" charset="0"/>
              </a:rPr>
            </a:br>
            <a:r>
              <a:rPr lang="en-US" altLang="en-US" sz="8800" dirty="0" err="1">
                <a:latin typeface="Times New Roman" panose="02020603050405020304" pitchFamily="18" charset="0"/>
                <a:cs typeface="Times New Roman" panose="02020603050405020304" pitchFamily="18" charset="0"/>
              </a:rPr>
              <a:t>Th</a:t>
            </a:r>
            <a:r>
              <a:rPr lang="en-US" altLang="en-US" sz="8800" dirty="0">
                <a:latin typeface="Times New Roman" panose="02020603050405020304" pitchFamily="18" charset="0"/>
                <a:cs typeface="Times New Roman" panose="02020603050405020304" pitchFamily="18" charset="0"/>
              </a:rPr>
              <a:t>  </a:t>
            </a:r>
            <a:r>
              <a:rPr lang="en-US" altLang="en-US" sz="8800" dirty="0" err="1">
                <a:latin typeface="Times New Roman" panose="02020603050405020304" pitchFamily="18" charset="0"/>
                <a:cs typeface="Times New Roman" panose="02020603050405020304" pitchFamily="18" charset="0"/>
              </a:rPr>
              <a:t>ught</a:t>
            </a:r>
            <a:r>
              <a:rPr lang="en-US" altLang="en-US" sz="8800" dirty="0">
                <a:latin typeface="Times New Roman" panose="02020603050405020304" pitchFamily="18" charset="0"/>
                <a:cs typeface="Times New Roman" panose="02020603050405020304" pitchFamily="18" charset="0"/>
              </a:rPr>
              <a:t>?</a:t>
            </a:r>
          </a:p>
        </p:txBody>
      </p:sp>
      <p:pic>
        <p:nvPicPr>
          <p:cNvPr id="19459" name="Picture 4" descr="http://www.yomamausa.com/image/cache/data/green%20apple-1000x1000.jpg"/>
          <p:cNvPicPr>
            <a:picLocks noChangeAspect="1" noChangeArrowheads="1"/>
          </p:cNvPicPr>
          <p:nvPr/>
        </p:nvPicPr>
        <p:blipFill>
          <a:blip r:embed="rId3">
            <a:extLst>
              <a:ext uri="{28A0092B-C50C-407E-A947-70E740481C1C}">
                <a14:useLocalDpi xmlns:a14="http://schemas.microsoft.com/office/drawing/2010/main" val="0"/>
              </a:ext>
            </a:extLst>
          </a:blip>
          <a:srcRect l="8333" r="16667" b="3711"/>
          <a:stretch>
            <a:fillRect/>
          </a:stretch>
        </p:blipFill>
        <p:spPr bwMode="auto">
          <a:xfrm>
            <a:off x="5951180" y="673927"/>
            <a:ext cx="609600"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6" descr="https://upload.wikimedia.org/wikipedia/commons/a/a5/Glazed-Donu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0780" y="923164"/>
            <a:ext cx="7620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0" descr="https://d3nevzfk7ii3be.cloudfront.net/igi/KRLMkuaBjm5mKDDP"/>
          <p:cNvPicPr>
            <a:picLocks noChangeAspect="1" noChangeArrowheads="1"/>
          </p:cNvPicPr>
          <p:nvPr/>
        </p:nvPicPr>
        <p:blipFill>
          <a:blip r:embed="rId5">
            <a:extLst>
              <a:ext uri="{28A0092B-C50C-407E-A947-70E740481C1C}">
                <a14:useLocalDpi xmlns:a14="http://schemas.microsoft.com/office/drawing/2010/main" val="0"/>
              </a:ext>
            </a:extLst>
          </a:blip>
          <a:srcRect l="18750" r="15625"/>
          <a:stretch>
            <a:fillRect/>
          </a:stretch>
        </p:blipFill>
        <p:spPr bwMode="auto">
          <a:xfrm>
            <a:off x="8576698" y="868873"/>
            <a:ext cx="533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2" descr="http://roundfood.files.wordpress.com/2009/10/istockpizz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4775" y="2083428"/>
            <a:ext cx="617537" cy="56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Rectangle 2"/>
          <p:cNvSpPr>
            <a:spLocks noChangeArrowheads="1"/>
          </p:cNvSpPr>
          <p:nvPr/>
        </p:nvSpPr>
        <p:spPr bwMode="auto">
          <a:xfrm>
            <a:off x="4702175" y="3358372"/>
            <a:ext cx="5540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3600" dirty="0"/>
              <a:t>Sugar-Sweetened Beverages </a:t>
            </a:r>
          </a:p>
        </p:txBody>
      </p:sp>
      <p:pic>
        <p:nvPicPr>
          <p:cNvPr id="19464" name="Picture 8" descr="http://www.marijuanapackaging.com/media/catalog/product/cache/1/image/9df78eab33525d08d6e5fb8d27136e95/c/o/coca-cola-stash-can-12-oz-1_1.jpg"/>
          <p:cNvPicPr>
            <a:picLocks noChangeAspect="1" noChangeArrowheads="1"/>
          </p:cNvPicPr>
          <p:nvPr/>
        </p:nvPicPr>
        <p:blipFill>
          <a:blip r:embed="rId7">
            <a:extLst>
              <a:ext uri="{28A0092B-C50C-407E-A947-70E740481C1C}">
                <a14:useLocalDpi xmlns:a14="http://schemas.microsoft.com/office/drawing/2010/main" val="0"/>
              </a:ext>
            </a:extLst>
          </a:blip>
          <a:srcRect b="7288"/>
          <a:stretch>
            <a:fillRect/>
          </a:stretch>
        </p:blipFill>
        <p:spPr bwMode="auto">
          <a:xfrm>
            <a:off x="9721695" y="4094076"/>
            <a:ext cx="209232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2" descr="http://feelgrafix.com/data_images/out/28/1010453-dr-pepper.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59164" y="4317121"/>
            <a:ext cx="156527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6" descr="http://feelgrafix.com/data_images/out/26/954609-pepsi.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02175" y="4186945"/>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8" descr="http://forums.terraria.org/index.php?attachments/878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18225" y="4310770"/>
            <a:ext cx="15557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22" descr="http://static.comicvine.com/uploads/original/6/69852/3461549-crush.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21564" y="4315534"/>
            <a:ext cx="15700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24" descr="http://www.feelnumb.com/wp-content/uploads/2009/03/kurt-cobain-barqs-rootbeer-suicide-scene.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67764" y="4315534"/>
            <a:ext cx="1366837"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5507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279228" y="365125"/>
            <a:ext cx="8597462" cy="801689"/>
          </a:xfrm>
        </p:spPr>
        <p:txBody>
          <a:bodyPr/>
          <a:lstStyle/>
          <a:p>
            <a:pPr algn="ctr"/>
            <a:r>
              <a:rPr lang="en-US" altLang="en-US" b="1" dirty="0" smtClean="0">
                <a:latin typeface="+mn-lt"/>
              </a:rPr>
              <a:t>Sugar-sweetened beverages</a:t>
            </a:r>
          </a:p>
        </p:txBody>
      </p:sp>
      <p:sp>
        <p:nvSpPr>
          <p:cNvPr id="3" name="Content Placeholder 2"/>
          <p:cNvSpPr>
            <a:spLocks noGrp="1"/>
          </p:cNvSpPr>
          <p:nvPr>
            <p:ph idx="1"/>
          </p:nvPr>
        </p:nvSpPr>
        <p:spPr>
          <a:xfrm>
            <a:off x="1187668" y="1581671"/>
            <a:ext cx="10689022" cy="4493308"/>
          </a:xfrm>
        </p:spPr>
        <p:txBody>
          <a:bodyPr/>
          <a:lstStyle/>
          <a:p>
            <a:pPr marL="0" indent="0">
              <a:buNone/>
              <a:defRPr/>
            </a:pPr>
            <a:r>
              <a:rPr lang="en-US" sz="2400" dirty="0"/>
              <a:t>Sugar-sweetened beverages </a:t>
            </a:r>
            <a:r>
              <a:rPr lang="en-US" sz="2400" dirty="0" smtClean="0"/>
              <a:t>contain </a:t>
            </a:r>
            <a:r>
              <a:rPr lang="en-US" sz="2400" dirty="0"/>
              <a:t>added caloric sweeteners, such as: </a:t>
            </a:r>
            <a:br>
              <a:rPr lang="en-US" sz="2400" dirty="0"/>
            </a:br>
            <a:endParaRPr lang="en-US" sz="2400" dirty="0"/>
          </a:p>
          <a:p>
            <a:pPr lvl="1">
              <a:defRPr/>
            </a:pPr>
            <a:r>
              <a:rPr lang="en-US" dirty="0"/>
              <a:t>S</a:t>
            </a:r>
            <a:r>
              <a:rPr lang="en-US" dirty="0" smtClean="0"/>
              <a:t>weetened </a:t>
            </a:r>
            <a:r>
              <a:rPr lang="en-US" dirty="0"/>
              <a:t>tea </a:t>
            </a:r>
          </a:p>
          <a:p>
            <a:pPr lvl="1">
              <a:defRPr/>
            </a:pPr>
            <a:r>
              <a:rPr lang="en-US" dirty="0"/>
              <a:t>Sports drinks (beverages marked for rehydration for athletes)</a:t>
            </a:r>
          </a:p>
          <a:p>
            <a:pPr lvl="1">
              <a:defRPr/>
            </a:pPr>
            <a:r>
              <a:rPr lang="en-US" dirty="0"/>
              <a:t>Fruit drinks, fruit juices and fruit nectars with added sugar.</a:t>
            </a:r>
          </a:p>
          <a:p>
            <a:pPr lvl="1">
              <a:defRPr/>
            </a:pPr>
            <a:r>
              <a:rPr lang="en-US" dirty="0"/>
              <a:t>Sodas include all carbonated beverages with added sugar.</a:t>
            </a:r>
          </a:p>
          <a:p>
            <a:pPr lvl="1">
              <a:defRPr/>
            </a:pPr>
            <a:r>
              <a:rPr lang="en-US" dirty="0"/>
              <a:t>Lemonade / Fruit Punch </a:t>
            </a:r>
          </a:p>
          <a:p>
            <a:pPr lvl="1">
              <a:defRPr/>
            </a:pPr>
            <a:r>
              <a:rPr lang="en-US" dirty="0"/>
              <a:t>Flavored Milk</a:t>
            </a:r>
          </a:p>
          <a:p>
            <a:pPr lvl="1">
              <a:defRPr/>
            </a:pPr>
            <a:r>
              <a:rPr lang="en-US" dirty="0"/>
              <a:t>Energy drinks</a:t>
            </a:r>
          </a:p>
          <a:p>
            <a:pPr marL="0" indent="0">
              <a:buNone/>
              <a:defRPr/>
            </a:pPr>
            <a:endParaRPr lang="en-US" sz="2400" dirty="0" smtClean="0"/>
          </a:p>
        </p:txBody>
      </p:sp>
      <p:pic>
        <p:nvPicPr>
          <p:cNvPr id="10" name="Picture 8" descr="http://www.marijuanapackaging.com/media/catalog/product/cache/1/image/9df78eab33525d08d6e5fb8d27136e95/c/o/coca-cola-stash-can-12-oz-1_1.jpg"/>
          <p:cNvPicPr>
            <a:picLocks noChangeAspect="1" noChangeArrowheads="1"/>
          </p:cNvPicPr>
          <p:nvPr/>
        </p:nvPicPr>
        <p:blipFill>
          <a:blip r:embed="rId3">
            <a:extLst>
              <a:ext uri="{28A0092B-C50C-407E-A947-70E740481C1C}">
                <a14:useLocalDpi xmlns:a14="http://schemas.microsoft.com/office/drawing/2010/main" val="0"/>
              </a:ext>
            </a:extLst>
          </a:blip>
          <a:srcRect b="7288"/>
          <a:stretch>
            <a:fillRect/>
          </a:stretch>
        </p:blipFill>
        <p:spPr bwMode="auto">
          <a:xfrm>
            <a:off x="3718347" y="4286728"/>
            <a:ext cx="209232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http://feelgrafix.com/data_images/out/28/1010453-dr-pepp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7272" y="4548665"/>
            <a:ext cx="156527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6" descr="http://feelgrafix.com/data_images/out/26/954609-peps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0283" y="4418489"/>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8" descr="http://forums.terraria.org/index.php?attachments/87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6333" y="4542314"/>
            <a:ext cx="15557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2" descr="http://static.comicvine.com/uploads/original/6/69852/3461549-crus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39672" y="4547078"/>
            <a:ext cx="15700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4" descr="http://www.feelnumb.com/wp-content/uploads/2009/03/kurt-cobain-barqs-rootbeer-suicide-scen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85872" y="4547078"/>
            <a:ext cx="1366837"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0616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Content Placeholder 2"/>
          <p:cNvSpPr>
            <a:spLocks noGrp="1"/>
          </p:cNvSpPr>
          <p:nvPr>
            <p:ph idx="1"/>
          </p:nvPr>
        </p:nvSpPr>
        <p:spPr>
          <a:xfrm>
            <a:off x="924910" y="1555697"/>
            <a:ext cx="11027799" cy="3251675"/>
          </a:xfrm>
        </p:spPr>
        <p:txBody>
          <a:bodyPr/>
          <a:lstStyle/>
          <a:p>
            <a:pPr>
              <a:defRPr/>
            </a:pPr>
            <a:r>
              <a:rPr lang="en-US" altLang="en-US" sz="2400" dirty="0"/>
              <a:t>Play a significant role in current obesity </a:t>
            </a:r>
            <a:r>
              <a:rPr lang="en-US" altLang="en-US" sz="2400" dirty="0" smtClean="0"/>
              <a:t>trends.</a:t>
            </a:r>
            <a:endParaRPr lang="en-US" altLang="en-US" sz="2400" dirty="0"/>
          </a:p>
          <a:p>
            <a:pPr>
              <a:defRPr/>
            </a:pPr>
            <a:r>
              <a:rPr lang="en-US" altLang="en-US" sz="2400" dirty="0"/>
              <a:t>10% of daily calories consumed by Americans in the US </a:t>
            </a:r>
            <a:r>
              <a:rPr lang="en-US" altLang="en-US" sz="2400" dirty="0" smtClean="0"/>
              <a:t>Diet.</a:t>
            </a:r>
            <a:endParaRPr lang="en-US" altLang="en-US" sz="2400" dirty="0"/>
          </a:p>
          <a:p>
            <a:pPr>
              <a:defRPr/>
            </a:pPr>
            <a:r>
              <a:rPr lang="en-US" altLang="en-US" sz="2400" dirty="0"/>
              <a:t>63% of adults </a:t>
            </a:r>
            <a:r>
              <a:rPr lang="en-US" altLang="en-US" sz="2400" dirty="0" smtClean="0"/>
              <a:t>and </a:t>
            </a:r>
            <a:r>
              <a:rPr lang="en-US" altLang="en-US" sz="2400" dirty="0"/>
              <a:t>80% of youth consume at least 1 sugar-sweetened </a:t>
            </a:r>
            <a:r>
              <a:rPr lang="en-US" altLang="en-US" sz="2400" dirty="0" smtClean="0"/>
              <a:t>beverage daily.</a:t>
            </a:r>
            <a:endParaRPr lang="en-US" altLang="en-US" sz="2400" dirty="0"/>
          </a:p>
          <a:p>
            <a:pPr>
              <a:defRPr/>
            </a:pPr>
            <a:r>
              <a:rPr lang="en-US" altLang="en-US" sz="2400" dirty="0"/>
              <a:t>The per-capita average consumption of carbonated soft drinks alone </a:t>
            </a:r>
            <a:r>
              <a:rPr lang="en-US" altLang="en-US" sz="2400" b="1" dirty="0"/>
              <a:t>is 46 gallons per year per person </a:t>
            </a:r>
            <a:r>
              <a:rPr lang="en-US" altLang="en-US" sz="2400" dirty="0"/>
              <a:t>(Not even including other sugar-sweetened </a:t>
            </a:r>
            <a:r>
              <a:rPr lang="en-US" altLang="en-US" sz="2400" dirty="0" smtClean="0"/>
              <a:t>beverages).</a:t>
            </a:r>
            <a:endParaRPr lang="en-US" altLang="en-US" sz="2400" dirty="0"/>
          </a:p>
          <a:p>
            <a:pPr>
              <a:defRPr/>
            </a:pPr>
            <a:r>
              <a:rPr lang="en-US" altLang="en-US" sz="2400" b="1" dirty="0">
                <a:solidFill>
                  <a:srgbClr val="FF0000"/>
                </a:solidFill>
              </a:rPr>
              <a:t>Such beverages are no longer considered a treat, but a regular contributor of daily calories and not in moderation. </a:t>
            </a:r>
            <a:endParaRPr lang="en-US" altLang="en-US" sz="2400" dirty="0"/>
          </a:p>
        </p:txBody>
      </p:sp>
      <p:sp>
        <p:nvSpPr>
          <p:cNvPr id="11" name="Title 1"/>
          <p:cNvSpPr>
            <a:spLocks noGrp="1"/>
          </p:cNvSpPr>
          <p:nvPr>
            <p:ph type="title"/>
          </p:nvPr>
        </p:nvSpPr>
        <p:spPr>
          <a:xfrm>
            <a:off x="3279228" y="365125"/>
            <a:ext cx="8597462" cy="801689"/>
          </a:xfrm>
        </p:spPr>
        <p:txBody>
          <a:bodyPr/>
          <a:lstStyle/>
          <a:p>
            <a:pPr algn="ctr"/>
            <a:r>
              <a:rPr lang="en-US" altLang="en-US" b="1" dirty="0" smtClean="0">
                <a:latin typeface="+mn-lt"/>
              </a:rPr>
              <a:t>Sugar-sweetened beverages</a:t>
            </a:r>
          </a:p>
        </p:txBody>
      </p:sp>
      <p:pic>
        <p:nvPicPr>
          <p:cNvPr id="18" name="Picture 8" descr="http://www.marijuanapackaging.com/media/catalog/product/cache/1/image/9df78eab33525d08d6e5fb8d27136e95/c/o/coca-cola-stash-can-12-oz-1_1.jpg"/>
          <p:cNvPicPr>
            <a:picLocks noChangeAspect="1" noChangeArrowheads="1"/>
          </p:cNvPicPr>
          <p:nvPr/>
        </p:nvPicPr>
        <p:blipFill rotWithShape="1">
          <a:blip r:embed="rId3">
            <a:extLst>
              <a:ext uri="{28A0092B-C50C-407E-A947-70E740481C1C}">
                <a14:useLocalDpi xmlns:a14="http://schemas.microsoft.com/office/drawing/2010/main" val="0"/>
              </a:ext>
            </a:extLst>
          </a:blip>
          <a:srcRect l="25227" t="9624" r="26047" b="10947"/>
          <a:stretch/>
        </p:blipFill>
        <p:spPr bwMode="auto">
          <a:xfrm>
            <a:off x="4246180" y="4572001"/>
            <a:ext cx="1019504" cy="1660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 descr="http://feelgrafix.com/data_images/out/28/1010453-dr-pepp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7272" y="4632745"/>
            <a:ext cx="156527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6" descr="http://feelgrafix.com/data_images/out/26/954609-peps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0283" y="4502569"/>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8" descr="http://forums.terraria.org/index.php?attachments/87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6333" y="4626394"/>
            <a:ext cx="15557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2" descr="http://static.comicvine.com/uploads/original/6/69852/3461549-crus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39672" y="4631158"/>
            <a:ext cx="15700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4" descr="http://www.feelnumb.com/wp-content/uploads/2009/03/kurt-cobain-barqs-rootbeer-suicide-scen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85872" y="4631158"/>
            <a:ext cx="1366837"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97901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217814" y="1707173"/>
            <a:ext cx="10604937" cy="30134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smtClean="0"/>
              <a:t>Drinking one 12 oz. sugary drink a day can increase the risk of diabetes by 22% (</a:t>
            </a:r>
            <a:r>
              <a:rPr lang="en-US" altLang="en-US" sz="2400" dirty="0" err="1" smtClean="0"/>
              <a:t>Romaguera</a:t>
            </a:r>
            <a:r>
              <a:rPr lang="en-US" altLang="en-US" sz="2400" dirty="0" smtClean="0"/>
              <a:t>, </a:t>
            </a:r>
            <a:r>
              <a:rPr lang="en-US" altLang="en-US" sz="2400" dirty="0" err="1" smtClean="0"/>
              <a:t>Diabetologia</a:t>
            </a:r>
            <a:r>
              <a:rPr lang="en-US" altLang="en-US" sz="2400" dirty="0" smtClean="0"/>
              <a:t>, Apr 2013).</a:t>
            </a:r>
          </a:p>
          <a:p>
            <a:r>
              <a:rPr lang="en-US" altLang="en-US" sz="2400" dirty="0" smtClean="0"/>
              <a:t>About 14% of Kansas adults have diabetes (180,000 diagnosed, 120,000 undiagnosed) (KS Diabetes Council).</a:t>
            </a:r>
          </a:p>
          <a:p>
            <a:r>
              <a:rPr lang="en-US" altLang="en-US" sz="2400" dirty="0" smtClean="0"/>
              <a:t>Result of diagnosed diabetes is an additional annual average medical expenditure of about $7,900 (American Diabetes Association).</a:t>
            </a:r>
            <a:endParaRPr lang="en-US" altLang="en-US" sz="2400" dirty="0"/>
          </a:p>
        </p:txBody>
      </p:sp>
      <p:sp>
        <p:nvSpPr>
          <p:cNvPr id="15" name="Title 1"/>
          <p:cNvSpPr>
            <a:spLocks noGrp="1"/>
          </p:cNvSpPr>
          <p:nvPr>
            <p:ph type="title"/>
          </p:nvPr>
        </p:nvSpPr>
        <p:spPr>
          <a:xfrm>
            <a:off x="3279228" y="365125"/>
            <a:ext cx="8597462" cy="801689"/>
          </a:xfrm>
        </p:spPr>
        <p:txBody>
          <a:bodyPr/>
          <a:lstStyle/>
          <a:p>
            <a:pPr algn="ctr"/>
            <a:r>
              <a:rPr lang="en-US" altLang="en-US" b="1" dirty="0" smtClean="0">
                <a:latin typeface="+mn-lt"/>
              </a:rPr>
              <a:t>Sugar-sweetened beverages</a:t>
            </a:r>
          </a:p>
        </p:txBody>
      </p:sp>
      <p:pic>
        <p:nvPicPr>
          <p:cNvPr id="16" name="Picture 8" descr="http://www.marijuanapackaging.com/media/catalog/product/cache/1/image/9df78eab33525d08d6e5fb8d27136e95/c/o/coca-cola-stash-can-12-oz-1_1.jpg"/>
          <p:cNvPicPr>
            <a:picLocks noChangeAspect="1" noChangeArrowheads="1"/>
          </p:cNvPicPr>
          <p:nvPr/>
        </p:nvPicPr>
        <p:blipFill rotWithShape="1">
          <a:blip r:embed="rId3">
            <a:extLst>
              <a:ext uri="{28A0092B-C50C-407E-A947-70E740481C1C}">
                <a14:useLocalDpi xmlns:a14="http://schemas.microsoft.com/office/drawing/2010/main" val="0"/>
              </a:ext>
            </a:extLst>
          </a:blip>
          <a:srcRect l="25227" t="9624" r="26047" b="10947"/>
          <a:stretch/>
        </p:blipFill>
        <p:spPr bwMode="auto">
          <a:xfrm>
            <a:off x="4246180" y="4572001"/>
            <a:ext cx="1019504" cy="1660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http://feelgrafix.com/data_images/out/28/1010453-dr-pepp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7272" y="4632745"/>
            <a:ext cx="156527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6" descr="http://feelgrafix.com/data_images/out/26/954609-peps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0283" y="4502569"/>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descr="http://forums.terraria.org/index.php?attachments/87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6333" y="4626394"/>
            <a:ext cx="15557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2" descr="http://static.comicvine.com/uploads/original/6/69852/3461549-crus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39672" y="4631158"/>
            <a:ext cx="15700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4" descr="http://www.feelnumb.com/wp-content/uploads/2009/03/kurt-cobain-barqs-rootbeer-suicide-scen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85872" y="4631158"/>
            <a:ext cx="1366837"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13582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3645322" y="335310"/>
            <a:ext cx="8031672" cy="610622"/>
          </a:xfrm>
        </p:spPr>
        <p:txBody>
          <a:bodyPr/>
          <a:lstStyle/>
          <a:p>
            <a:pPr algn="ctr"/>
            <a:r>
              <a:rPr lang="en-US" altLang="en-US" sz="4000" b="1" dirty="0" smtClean="0">
                <a:latin typeface="+mn-lt"/>
              </a:rPr>
              <a:t>Health risks of sugary drinks</a:t>
            </a:r>
            <a:endParaRPr lang="en-US" altLang="en-US" sz="4000" dirty="0" smtClean="0">
              <a:latin typeface="+mn-lt"/>
            </a:endParaRPr>
          </a:p>
        </p:txBody>
      </p:sp>
      <p:sp>
        <p:nvSpPr>
          <p:cNvPr id="55299" name="Content Placeholder 2"/>
          <p:cNvSpPr>
            <a:spLocks noGrp="1"/>
          </p:cNvSpPr>
          <p:nvPr>
            <p:ph idx="1"/>
          </p:nvPr>
        </p:nvSpPr>
        <p:spPr>
          <a:xfrm>
            <a:off x="2035149" y="1597572"/>
            <a:ext cx="9200409" cy="4639406"/>
          </a:xfrm>
        </p:spPr>
        <p:txBody>
          <a:bodyPr/>
          <a:lstStyle/>
          <a:p>
            <a:pPr>
              <a:defRPr/>
            </a:pPr>
            <a:r>
              <a:rPr lang="en-US" altLang="en-US" sz="2400" dirty="0"/>
              <a:t>Weight gain/obesity</a:t>
            </a:r>
          </a:p>
          <a:p>
            <a:pPr>
              <a:defRPr/>
            </a:pPr>
            <a:r>
              <a:rPr lang="en-US" altLang="en-US" sz="2400" dirty="0"/>
              <a:t>Diabetes</a:t>
            </a:r>
          </a:p>
          <a:p>
            <a:pPr>
              <a:defRPr/>
            </a:pPr>
            <a:r>
              <a:rPr lang="en-US" altLang="en-US" sz="2400" dirty="0"/>
              <a:t>Hypertension</a:t>
            </a:r>
          </a:p>
          <a:p>
            <a:pPr>
              <a:defRPr/>
            </a:pPr>
            <a:r>
              <a:rPr lang="en-US" altLang="en-US" sz="2400" dirty="0"/>
              <a:t>Negative impact on cardiovascular health</a:t>
            </a:r>
          </a:p>
          <a:p>
            <a:pPr>
              <a:defRPr/>
            </a:pPr>
            <a:r>
              <a:rPr lang="en-US" altLang="en-US" sz="2400" dirty="0"/>
              <a:t>Poorer oral health</a:t>
            </a:r>
          </a:p>
          <a:p>
            <a:pPr marL="0" indent="0" algn="ctr">
              <a:buNone/>
              <a:defRPr/>
            </a:pPr>
            <a:r>
              <a:rPr lang="en-US" altLang="en-US" sz="2400" b="1" dirty="0" smtClean="0">
                <a:solidFill>
                  <a:srgbClr val="0070C0"/>
                </a:solidFill>
              </a:rPr>
              <a:t>Can you think of other health risk?</a:t>
            </a:r>
          </a:p>
        </p:txBody>
      </p:sp>
      <p:pic>
        <p:nvPicPr>
          <p:cNvPr id="10" name="Picture 8" descr="http://www.marijuanapackaging.com/media/catalog/product/cache/1/image/9df78eab33525d08d6e5fb8d27136e95/c/o/coca-cola-stash-can-12-oz-1_1.jpg"/>
          <p:cNvPicPr>
            <a:picLocks noChangeAspect="1" noChangeArrowheads="1"/>
          </p:cNvPicPr>
          <p:nvPr/>
        </p:nvPicPr>
        <p:blipFill rotWithShape="1">
          <a:blip r:embed="rId3">
            <a:extLst>
              <a:ext uri="{28A0092B-C50C-407E-A947-70E740481C1C}">
                <a14:useLocalDpi xmlns:a14="http://schemas.microsoft.com/office/drawing/2010/main" val="0"/>
              </a:ext>
            </a:extLst>
          </a:blip>
          <a:srcRect l="25227" t="9624" r="26047" b="10947"/>
          <a:stretch/>
        </p:blipFill>
        <p:spPr bwMode="auto">
          <a:xfrm>
            <a:off x="4246180" y="4572001"/>
            <a:ext cx="1019504" cy="1660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http://feelgrafix.com/data_images/out/28/1010453-dr-pepp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7272" y="4632745"/>
            <a:ext cx="156527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6" descr="http://feelgrafix.com/data_images/out/26/954609-peps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0283" y="4502569"/>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8" descr="http://forums.terraria.org/index.php?attachments/878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6333" y="4626394"/>
            <a:ext cx="15557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2" descr="http://static.comicvine.com/uploads/original/6/69852/3461549-crush.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39672" y="4631158"/>
            <a:ext cx="15700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4" descr="http://www.feelnumb.com/wp-content/uploads/2009/03/kurt-cobain-barqs-rootbeer-suicide-scen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85872" y="4631158"/>
            <a:ext cx="1366837"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8607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429000" y="333594"/>
            <a:ext cx="8363607" cy="675399"/>
          </a:xfrm>
        </p:spPr>
        <p:txBody>
          <a:bodyPr/>
          <a:lstStyle/>
          <a:p>
            <a:pPr algn="ctr"/>
            <a:r>
              <a:rPr lang="en-US" altLang="en-US" sz="4000" b="1" dirty="0" smtClean="0">
                <a:latin typeface="+mn-lt"/>
              </a:rPr>
              <a:t>What are the benefits of water?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3548" y="1763110"/>
            <a:ext cx="6257597" cy="4171732"/>
          </a:xfrm>
          <a:prstGeom prst="rect">
            <a:avLst/>
          </a:prstGeom>
        </p:spPr>
      </p:pic>
    </p:spTree>
    <p:extLst>
      <p:ext uri="{BB962C8B-B14F-4D97-AF65-F5344CB8AC3E}">
        <p14:creationId xmlns:p14="http://schemas.microsoft.com/office/powerpoint/2010/main" val="19048606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7" name="Object 1"/>
          <p:cNvGraphicFramePr>
            <a:graphicFrameLocks noChangeAspect="1"/>
          </p:cNvGraphicFramePr>
          <p:nvPr>
            <p:extLst>
              <p:ext uri="{D42A27DB-BD31-4B8C-83A1-F6EECF244321}">
                <p14:modId xmlns:p14="http://schemas.microsoft.com/office/powerpoint/2010/main" val="3117417850"/>
              </p:ext>
            </p:extLst>
          </p:nvPr>
        </p:nvGraphicFramePr>
        <p:xfrm>
          <a:off x="3843583" y="151657"/>
          <a:ext cx="7315200" cy="5653087"/>
        </p:xfrm>
        <a:graphic>
          <a:graphicData uri="http://schemas.openxmlformats.org/presentationml/2006/ole">
            <mc:AlternateContent xmlns:mc="http://schemas.openxmlformats.org/markup-compatibility/2006">
              <mc:Choice xmlns:v="urn:schemas-microsoft-com:vml" Requires="v">
                <p:oleObj spid="_x0000_s1032" name="Acrobat Document" r:id="rId4" imgW="7543623" imgH="5829300" progId="AcroExch.Document.DC">
                  <p:embed/>
                </p:oleObj>
              </mc:Choice>
              <mc:Fallback>
                <p:oleObj name="Acrobat Document" r:id="rId4" imgW="7543623" imgH="5829300" progId="AcroExch.Document.DC">
                  <p:embed/>
                  <p:pic>
                    <p:nvPicPr>
                      <p:cNvPr id="31747"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3583" y="151657"/>
                        <a:ext cx="7315200" cy="565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748" name="Rectangle 2"/>
          <p:cNvSpPr>
            <a:spLocks noChangeArrowheads="1"/>
          </p:cNvSpPr>
          <p:nvPr/>
        </p:nvSpPr>
        <p:spPr bwMode="auto">
          <a:xfrm>
            <a:off x="4515095" y="5911631"/>
            <a:ext cx="5972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dirty="0"/>
              <a:t>http://www.cspinet.org/nutritionpolicy/healthy-vending.html</a:t>
            </a:r>
          </a:p>
        </p:txBody>
      </p:sp>
    </p:spTree>
    <p:extLst>
      <p:ext uri="{BB962C8B-B14F-4D97-AF65-F5344CB8AC3E}">
        <p14:creationId xmlns:p14="http://schemas.microsoft.com/office/powerpoint/2010/main" val="2048105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5" name="Object 1"/>
          <p:cNvGraphicFramePr>
            <a:graphicFrameLocks noChangeAspect="1"/>
          </p:cNvGraphicFramePr>
          <p:nvPr>
            <p:extLst>
              <p:ext uri="{D42A27DB-BD31-4B8C-83A1-F6EECF244321}">
                <p14:modId xmlns:p14="http://schemas.microsoft.com/office/powerpoint/2010/main" val="687230050"/>
              </p:ext>
            </p:extLst>
          </p:nvPr>
        </p:nvGraphicFramePr>
        <p:xfrm>
          <a:off x="3718309" y="245296"/>
          <a:ext cx="7123112" cy="5503862"/>
        </p:xfrm>
        <a:graphic>
          <a:graphicData uri="http://schemas.openxmlformats.org/presentationml/2006/ole">
            <mc:AlternateContent xmlns:mc="http://schemas.openxmlformats.org/markup-compatibility/2006">
              <mc:Choice xmlns:v="urn:schemas-microsoft-com:vml" Requires="v">
                <p:oleObj spid="_x0000_s2056" name="Acrobat Document" r:id="rId4" imgW="7543623" imgH="5829300" progId="AcroExch.Document.DC">
                  <p:embed/>
                </p:oleObj>
              </mc:Choice>
              <mc:Fallback>
                <p:oleObj name="Acrobat Document" r:id="rId4" imgW="7543623" imgH="5829300" progId="AcroExch.Document.DC">
                  <p:embed/>
                  <p:pic>
                    <p:nvPicPr>
                      <p:cNvPr id="33795"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8309" y="245296"/>
                        <a:ext cx="7123112" cy="550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6" name="Rectangle 2"/>
          <p:cNvSpPr>
            <a:spLocks noChangeArrowheads="1"/>
          </p:cNvSpPr>
          <p:nvPr/>
        </p:nvSpPr>
        <p:spPr bwMode="auto">
          <a:xfrm>
            <a:off x="7302063" y="5850952"/>
            <a:ext cx="4410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dirty="0"/>
              <a:t>http://cspinet.org/new/pdf/25lbs_poster.pdf</a:t>
            </a:r>
          </a:p>
        </p:txBody>
      </p:sp>
      <p:sp>
        <p:nvSpPr>
          <p:cNvPr id="2" name="Oval 1"/>
          <p:cNvSpPr/>
          <p:nvPr/>
        </p:nvSpPr>
        <p:spPr>
          <a:xfrm>
            <a:off x="3568263" y="3442137"/>
            <a:ext cx="2474913" cy="8382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extLst>
      <p:ext uri="{BB962C8B-B14F-4D97-AF65-F5344CB8AC3E}">
        <p14:creationId xmlns:p14="http://schemas.microsoft.com/office/powerpoint/2010/main" val="19466362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moodsonboard.files.wordpress.com/2012/08/rethinkyourdrink-poster_150x150_p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2978" y="359856"/>
            <a:ext cx="6592888" cy="578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7245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prevention.com/sites/prevention.com/files/articles/sugar-628x363-PV04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4504" y="651641"/>
            <a:ext cx="8767496" cy="506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7"/>
          <p:cNvSpPr>
            <a:spLocks noChangeArrowheads="1"/>
          </p:cNvSpPr>
          <p:nvPr/>
        </p:nvSpPr>
        <p:spPr bwMode="auto">
          <a:xfrm>
            <a:off x="4049817" y="5865325"/>
            <a:ext cx="7516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dirty="0"/>
              <a:t>http://www.prevention.com/food/healthy-eating-tips/real-ways-eat-less-sugar</a:t>
            </a:r>
          </a:p>
        </p:txBody>
      </p:sp>
    </p:spTree>
    <p:extLst>
      <p:ext uri="{BB962C8B-B14F-4D97-AF65-F5344CB8AC3E}">
        <p14:creationId xmlns:p14="http://schemas.microsoft.com/office/powerpoint/2010/main" val="21762562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3468414" y="274637"/>
            <a:ext cx="8295102" cy="631846"/>
          </a:xfrm>
        </p:spPr>
        <p:txBody>
          <a:bodyPr/>
          <a:lstStyle/>
          <a:p>
            <a:pPr algn="ctr"/>
            <a:r>
              <a:rPr lang="en-US" altLang="en-US" sz="4000" b="1" dirty="0" smtClean="0">
                <a:latin typeface="+mn-lt"/>
              </a:rPr>
              <a:t>Healthy Beverage Examples</a:t>
            </a:r>
          </a:p>
        </p:txBody>
      </p:sp>
      <p:sp>
        <p:nvSpPr>
          <p:cNvPr id="39939" name="Content Placeholder 2"/>
          <p:cNvSpPr>
            <a:spLocks noGrp="1"/>
          </p:cNvSpPr>
          <p:nvPr>
            <p:ph idx="1"/>
          </p:nvPr>
        </p:nvSpPr>
        <p:spPr>
          <a:xfrm>
            <a:off x="1850789" y="1637617"/>
            <a:ext cx="6105541" cy="3620429"/>
          </a:xfrm>
        </p:spPr>
        <p:txBody>
          <a:bodyPr/>
          <a:lstStyle/>
          <a:p>
            <a:r>
              <a:rPr lang="en-US" altLang="en-US" sz="2400" dirty="0"/>
              <a:t>Filtered tap water is the optimal beverage </a:t>
            </a:r>
          </a:p>
          <a:p>
            <a:r>
              <a:rPr lang="en-US" altLang="en-US" sz="2400" dirty="0"/>
              <a:t>100% Fruit juice (optimal 4oz serving)</a:t>
            </a:r>
          </a:p>
          <a:p>
            <a:r>
              <a:rPr lang="en-US" altLang="en-US" sz="2400" dirty="0"/>
              <a:t>100% Vegetable juice (optimal sodium less than 140 mg)</a:t>
            </a:r>
          </a:p>
          <a:p>
            <a:r>
              <a:rPr lang="en-US" altLang="en-US" sz="2400" dirty="0"/>
              <a:t>Milk (unflavored AND Certified Organic or </a:t>
            </a:r>
            <a:r>
              <a:rPr lang="en-US" altLang="en-US" sz="2400" dirty="0" err="1"/>
              <a:t>rBGH</a:t>
            </a:r>
            <a:r>
              <a:rPr lang="en-US" altLang="en-US" sz="2400" dirty="0"/>
              <a:t>-free)</a:t>
            </a:r>
          </a:p>
          <a:p>
            <a:r>
              <a:rPr lang="en-US" altLang="en-US" sz="2400" dirty="0"/>
              <a:t>Non-dairy milk alternatives (unsweetened)</a:t>
            </a:r>
          </a:p>
          <a:p>
            <a:r>
              <a:rPr lang="en-US" altLang="en-US" sz="2400" dirty="0"/>
              <a:t>Teas and Coffee (unsweetened)</a:t>
            </a:r>
          </a:p>
        </p:txBody>
      </p:sp>
      <p:pic>
        <p:nvPicPr>
          <p:cNvPr id="39940" name="Picture 2" descr="http://www.hopkinsmedicine.org/sebin/h/v/FoodLabel-640x440.jpg"/>
          <p:cNvPicPr>
            <a:picLocks noChangeAspect="1" noChangeArrowheads="1"/>
          </p:cNvPicPr>
          <p:nvPr/>
        </p:nvPicPr>
        <p:blipFill>
          <a:blip r:embed="rId3">
            <a:extLst>
              <a:ext uri="{28A0092B-C50C-407E-A947-70E740481C1C}">
                <a14:useLocalDpi xmlns:a14="http://schemas.microsoft.com/office/drawing/2010/main" val="0"/>
              </a:ext>
            </a:extLst>
          </a:blip>
          <a:srcRect l="27499" r="11250"/>
          <a:stretch>
            <a:fillRect/>
          </a:stretch>
        </p:blipFill>
        <p:spPr bwMode="auto">
          <a:xfrm>
            <a:off x="8138604" y="1072269"/>
            <a:ext cx="3624912" cy="4067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013927" y="5376535"/>
            <a:ext cx="7204075" cy="923925"/>
          </a:xfrm>
          <a:prstGeom prst="rect">
            <a:avLst/>
          </a:prstGeom>
          <a:noFill/>
        </p:spPr>
        <p:txBody>
          <a:bodyPr wrap="none">
            <a:spAutoFit/>
          </a:bodyPr>
          <a:lstStyle/>
          <a:p>
            <a:pPr algn="ctr">
              <a:defRPr/>
            </a:pPr>
            <a:r>
              <a:rPr lang="en-US" sz="5400" dirty="0">
                <a:ln w="0"/>
                <a:effectLst>
                  <a:outerShdw blurRad="38100" dist="19050" dir="2700000" algn="tl" rotWithShape="0">
                    <a:schemeClr val="dk1">
                      <a:alpha val="40000"/>
                    </a:schemeClr>
                  </a:outerShdw>
                </a:effectLst>
              </a:rPr>
              <a:t>Read YOUR Food Labels! </a:t>
            </a:r>
          </a:p>
        </p:txBody>
      </p:sp>
    </p:spTree>
    <p:extLst>
      <p:ext uri="{BB962C8B-B14F-4D97-AF65-F5344CB8AC3E}">
        <p14:creationId xmlns:p14="http://schemas.microsoft.com/office/powerpoint/2010/main" val="39074004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380147" y="334495"/>
            <a:ext cx="8359907" cy="663987"/>
          </a:xfrm>
        </p:spPr>
        <p:txBody>
          <a:bodyPr>
            <a:normAutofit/>
          </a:bodyPr>
          <a:lstStyle/>
          <a:p>
            <a:pPr algn="ctr"/>
            <a:r>
              <a:rPr lang="en-US" altLang="en-US" sz="4000" b="1" dirty="0" smtClean="0">
                <a:latin typeface="+mn-lt"/>
              </a:rPr>
              <a:t>Vending Machines</a:t>
            </a:r>
          </a:p>
        </p:txBody>
      </p:sp>
      <p:sp>
        <p:nvSpPr>
          <p:cNvPr id="15363" name="Content Placeholder 2"/>
          <p:cNvSpPr>
            <a:spLocks noGrp="1"/>
          </p:cNvSpPr>
          <p:nvPr>
            <p:ph idx="1"/>
          </p:nvPr>
        </p:nvSpPr>
        <p:spPr>
          <a:xfrm>
            <a:off x="1051034" y="1534510"/>
            <a:ext cx="10790881" cy="4667853"/>
          </a:xfrm>
        </p:spPr>
        <p:txBody>
          <a:bodyPr/>
          <a:lstStyle/>
          <a:p>
            <a:r>
              <a:rPr lang="en-US" altLang="en-US" sz="2400" dirty="0"/>
              <a:t>Processed food options are typically high in fat, salt and sugar, while fresh food is scarce. The beverages also are high in sugar and fat. </a:t>
            </a:r>
            <a:endParaRPr lang="en-US" altLang="en-US" sz="2400" dirty="0" smtClean="0"/>
          </a:p>
          <a:p>
            <a:endParaRPr lang="en-US" altLang="en-US" sz="1200" dirty="0"/>
          </a:p>
          <a:p>
            <a:r>
              <a:rPr lang="en-US" altLang="en-US" sz="2400" dirty="0"/>
              <a:t>Frequently used in hospitals by staff and visitors after cafeteria closures (generally after 7 p.m</a:t>
            </a:r>
            <a:r>
              <a:rPr lang="en-US" altLang="en-US" sz="2400" dirty="0" smtClean="0"/>
              <a:t>.)</a:t>
            </a:r>
          </a:p>
          <a:p>
            <a:endParaRPr lang="en-US" altLang="en-US" sz="1200" dirty="0"/>
          </a:p>
          <a:p>
            <a:r>
              <a:rPr lang="en-US" altLang="en-US" sz="2400" dirty="0"/>
              <a:t>Placement of healthier foods in vending machines </a:t>
            </a:r>
            <a:r>
              <a:rPr lang="en-US" altLang="en-US" sz="2400" dirty="0" smtClean="0"/>
              <a:t>(</a:t>
            </a:r>
            <a:r>
              <a:rPr lang="en-US" altLang="en-US" sz="2400" dirty="0"/>
              <a:t>upper right) </a:t>
            </a:r>
            <a:br>
              <a:rPr lang="en-US" altLang="en-US" sz="2400" dirty="0"/>
            </a:br>
            <a:r>
              <a:rPr lang="en-US" altLang="en-US" sz="2400" dirty="0" smtClean="0"/>
              <a:t>or </a:t>
            </a:r>
            <a:r>
              <a:rPr lang="en-US" altLang="en-US" sz="2400" dirty="0"/>
              <a:t>identification of the </a:t>
            </a:r>
            <a:r>
              <a:rPr lang="en-US" altLang="en-US" sz="2400" dirty="0" smtClean="0"/>
              <a:t>healthier </a:t>
            </a:r>
            <a:r>
              <a:rPr lang="en-US" altLang="en-US" sz="2400" dirty="0"/>
              <a:t>selections with stickers can </a:t>
            </a:r>
            <a:br>
              <a:rPr lang="en-US" altLang="en-US" sz="2400" dirty="0"/>
            </a:br>
            <a:r>
              <a:rPr lang="en-US" altLang="en-US" sz="2400" dirty="0"/>
              <a:t>make them more visible and increase </a:t>
            </a:r>
            <a:r>
              <a:rPr lang="en-US" altLang="en-US" sz="2400" dirty="0" smtClean="0"/>
              <a:t>purchase/consumption.</a:t>
            </a:r>
          </a:p>
          <a:p>
            <a:endParaRPr lang="en-US" altLang="en-US" sz="1200" dirty="0"/>
          </a:p>
          <a:p>
            <a:r>
              <a:rPr lang="en-US" altLang="en-US" sz="2400" dirty="0"/>
              <a:t>Include low-fat granola bars, reduced-fat </a:t>
            </a:r>
            <a:r>
              <a:rPr lang="en-US" altLang="en-US" sz="2400" dirty="0" smtClean="0"/>
              <a:t>cookies </a:t>
            </a:r>
            <a:r>
              <a:rPr lang="en-US" altLang="en-US" sz="2400" dirty="0"/>
              <a:t>or crackers, </a:t>
            </a:r>
            <a:r>
              <a:rPr lang="en-US" altLang="en-US" sz="2400" dirty="0" smtClean="0"/>
              <a:t/>
            </a:r>
            <a:br>
              <a:rPr lang="en-US" altLang="en-US" sz="2400" dirty="0" smtClean="0"/>
            </a:br>
            <a:r>
              <a:rPr lang="en-US" altLang="en-US" sz="2400" dirty="0" smtClean="0"/>
              <a:t>whole </a:t>
            </a:r>
            <a:r>
              <a:rPr lang="en-US" altLang="en-US" sz="2400" dirty="0"/>
              <a:t>grain cereal </a:t>
            </a:r>
            <a:r>
              <a:rPr lang="en-US" altLang="en-US" sz="2400" dirty="0" smtClean="0"/>
              <a:t>bars</a:t>
            </a:r>
            <a:r>
              <a:rPr lang="en-US" altLang="en-US" sz="2400" dirty="0"/>
              <a:t>, baked chips or pretzels.</a:t>
            </a:r>
          </a:p>
        </p:txBody>
      </p:sp>
      <p:pic>
        <p:nvPicPr>
          <p:cNvPr id="15364" name="Picture 1"/>
          <p:cNvPicPr>
            <a:picLocks noChangeAspect="1"/>
          </p:cNvPicPr>
          <p:nvPr/>
        </p:nvPicPr>
        <p:blipFill rotWithShape="1">
          <a:blip r:embed="rId2">
            <a:extLst>
              <a:ext uri="{28A0092B-C50C-407E-A947-70E740481C1C}">
                <a14:useLocalDpi xmlns:a14="http://schemas.microsoft.com/office/drawing/2010/main" val="0"/>
              </a:ext>
            </a:extLst>
          </a:blip>
          <a:srcRect t="10558"/>
          <a:stretch/>
        </p:blipFill>
        <p:spPr bwMode="auto">
          <a:xfrm>
            <a:off x="9531782" y="3321269"/>
            <a:ext cx="2310133" cy="275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30047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3409916" y="333982"/>
            <a:ext cx="8316160" cy="684000"/>
          </a:xfrm>
        </p:spPr>
        <p:txBody>
          <a:bodyPr/>
          <a:lstStyle/>
          <a:p>
            <a:pPr algn="ctr"/>
            <a:r>
              <a:rPr lang="en-US" altLang="en-US" sz="4000" b="1" dirty="0" smtClean="0">
                <a:latin typeface="+mn-lt"/>
              </a:rPr>
              <a:t>Where to go from here?</a:t>
            </a:r>
          </a:p>
        </p:txBody>
      </p:sp>
      <p:sp>
        <p:nvSpPr>
          <p:cNvPr id="27651" name="Content Placeholder 2"/>
          <p:cNvSpPr>
            <a:spLocks noGrp="1"/>
          </p:cNvSpPr>
          <p:nvPr>
            <p:ph idx="1"/>
          </p:nvPr>
        </p:nvSpPr>
        <p:spPr>
          <a:xfrm>
            <a:off x="2541025" y="1610711"/>
            <a:ext cx="9314643" cy="4830763"/>
          </a:xfrm>
        </p:spPr>
        <p:txBody>
          <a:bodyPr/>
          <a:lstStyle/>
          <a:p>
            <a:pPr>
              <a:defRPr/>
            </a:pPr>
            <a:r>
              <a:rPr lang="en-US" altLang="en-US" dirty="0" smtClean="0"/>
              <a:t>Form </a:t>
            </a:r>
            <a:r>
              <a:rPr lang="en-US" altLang="en-US" dirty="0"/>
              <a:t>a </a:t>
            </a:r>
            <a:r>
              <a:rPr lang="en-US" altLang="en-US" dirty="0" smtClean="0"/>
              <a:t>worksite wellness committee</a:t>
            </a:r>
          </a:p>
          <a:p>
            <a:pPr>
              <a:defRPr/>
            </a:pPr>
            <a:r>
              <a:rPr lang="en-US" altLang="en-US" dirty="0" smtClean="0"/>
              <a:t>Checkout Healthy Kansas Hospital Toolkits #1, #2, #3</a:t>
            </a:r>
            <a:endParaRPr lang="en-US" altLang="en-US" dirty="0"/>
          </a:p>
          <a:p>
            <a:pPr>
              <a:defRPr/>
            </a:pPr>
            <a:r>
              <a:rPr lang="en-US" altLang="en-US" dirty="0" smtClean="0"/>
              <a:t>Explore additional employee education</a:t>
            </a:r>
            <a:endParaRPr lang="en-US" altLang="en-US" dirty="0"/>
          </a:p>
          <a:p>
            <a:pPr>
              <a:defRPr/>
            </a:pPr>
            <a:r>
              <a:rPr lang="en-US" altLang="en-US" dirty="0"/>
              <a:t>Look at current policies and practices</a:t>
            </a:r>
          </a:p>
        </p:txBody>
      </p:sp>
      <p:sp>
        <p:nvSpPr>
          <p:cNvPr id="5" name="Subtitle 3"/>
          <p:cNvSpPr txBox="1">
            <a:spLocks/>
          </p:cNvSpPr>
          <p:nvPr/>
        </p:nvSpPr>
        <p:spPr>
          <a:xfrm>
            <a:off x="3392364" y="5000121"/>
            <a:ext cx="3662424" cy="157729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000" dirty="0"/>
              <a:t>Insert Hospital Contact Name</a:t>
            </a:r>
          </a:p>
          <a:p>
            <a:pPr>
              <a:defRPr/>
            </a:pPr>
            <a:r>
              <a:rPr lang="en-US" sz="2000" dirty="0"/>
              <a:t>Email</a:t>
            </a:r>
          </a:p>
          <a:p>
            <a:pPr>
              <a:defRPr/>
            </a:pPr>
            <a:r>
              <a:rPr lang="en-US" sz="2000" dirty="0"/>
              <a:t>phone</a:t>
            </a:r>
          </a:p>
        </p:txBody>
      </p:sp>
      <p:sp>
        <p:nvSpPr>
          <p:cNvPr id="6" name="Title 1"/>
          <p:cNvSpPr txBox="1">
            <a:spLocks/>
          </p:cNvSpPr>
          <p:nvPr/>
        </p:nvSpPr>
        <p:spPr>
          <a:xfrm>
            <a:off x="3392364" y="4045841"/>
            <a:ext cx="7000814" cy="723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a:latin typeface="+mn-lt"/>
              </a:rPr>
              <a:t>Questions</a:t>
            </a:r>
          </a:p>
        </p:txBody>
      </p:sp>
      <p:sp>
        <p:nvSpPr>
          <p:cNvPr id="7" name="Subtitle 3"/>
          <p:cNvSpPr txBox="1">
            <a:spLocks/>
          </p:cNvSpPr>
          <p:nvPr/>
        </p:nvSpPr>
        <p:spPr>
          <a:xfrm>
            <a:off x="7143565" y="5000121"/>
            <a:ext cx="3249613" cy="157729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000" dirty="0" smtClean="0"/>
              <a:t>Hayley Finch-Genschorck</a:t>
            </a:r>
            <a:endParaRPr lang="en-US" sz="2000" dirty="0"/>
          </a:p>
          <a:p>
            <a:pPr>
              <a:defRPr/>
            </a:pPr>
            <a:r>
              <a:rPr lang="en-US" sz="2000" dirty="0" smtClean="0"/>
              <a:t>hfinch@kha-net.org</a:t>
            </a:r>
            <a:endParaRPr lang="en-US" sz="2000" dirty="0"/>
          </a:p>
          <a:p>
            <a:pPr>
              <a:defRPr/>
            </a:pPr>
            <a:r>
              <a:rPr lang="en-US" sz="2000" dirty="0" smtClean="0"/>
              <a:t>(785) 233-7436</a:t>
            </a:r>
            <a:endParaRPr lang="en-US" sz="2000" dirty="0"/>
          </a:p>
        </p:txBody>
      </p:sp>
    </p:spTree>
    <p:extLst>
      <p:ext uri="{BB962C8B-B14F-4D97-AF65-F5344CB8AC3E}">
        <p14:creationId xmlns:p14="http://schemas.microsoft.com/office/powerpoint/2010/main" val="39741552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KHI Palette">
    <a:dk1>
      <a:srgbClr val="000000"/>
    </a:dk1>
    <a:lt1>
      <a:srgbClr val="FFFFFF"/>
    </a:lt1>
    <a:dk2>
      <a:srgbClr val="778692"/>
    </a:dk2>
    <a:lt2>
      <a:srgbClr val="DCAB27"/>
    </a:lt2>
    <a:accent1>
      <a:srgbClr val="435363"/>
    </a:accent1>
    <a:accent2>
      <a:srgbClr val="7DAED3"/>
    </a:accent2>
    <a:accent3>
      <a:srgbClr val="C33A32"/>
    </a:accent3>
    <a:accent4>
      <a:srgbClr val="0668B3"/>
    </a:accent4>
    <a:accent5>
      <a:srgbClr val="B6BD00"/>
    </a:accent5>
    <a:accent6>
      <a:srgbClr val="F79646"/>
    </a:accent6>
    <a:hlink>
      <a:srgbClr val="0668B3"/>
    </a:hlink>
    <a:folHlink>
      <a:srgbClr val="77869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121</TotalTime>
  <Words>1768</Words>
  <Application>Microsoft Office PowerPoint</Application>
  <PresentationFormat>Widescreen</PresentationFormat>
  <Paragraphs>169</Paragraphs>
  <Slides>23</Slides>
  <Notes>12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2" baseType="lpstr">
      <vt:lpstr>Arial</vt:lpstr>
      <vt:lpstr>Calibri</vt:lpstr>
      <vt:lpstr>Calibri Light</vt:lpstr>
      <vt:lpstr>Franklin Gothic Book</vt:lpstr>
      <vt:lpstr>Gotham</vt:lpstr>
      <vt:lpstr>Gotham Book</vt:lpstr>
      <vt:lpstr>Times New Roman</vt:lpstr>
      <vt:lpstr>Office Theme</vt:lpstr>
      <vt:lpstr>Acrobat Document</vt:lpstr>
      <vt:lpstr>Why Wellness? </vt:lpstr>
      <vt:lpstr>PowerPoint Presentation</vt:lpstr>
      <vt:lpstr>PowerPoint Presentation</vt:lpstr>
      <vt:lpstr>PowerPoint Presentation</vt:lpstr>
      <vt:lpstr>PowerPoint Presentation</vt:lpstr>
      <vt:lpstr>Obesity and the Workplace</vt:lpstr>
      <vt:lpstr>Kansas Health Rankings</vt:lpstr>
      <vt:lpstr>PowerPoint Presentation</vt:lpstr>
      <vt:lpstr>Employers Can Make a Difference</vt:lpstr>
      <vt:lpstr>Where to Start?</vt:lpstr>
      <vt:lpstr>F     d f  r  Th  ught?</vt:lpstr>
      <vt:lpstr>Sugar-sweetened beverages</vt:lpstr>
      <vt:lpstr>Sugar-sweetened beverages</vt:lpstr>
      <vt:lpstr>Sugar-sweetened beverages</vt:lpstr>
      <vt:lpstr>Health risks of sugary drinks</vt:lpstr>
      <vt:lpstr>What are the benefits of water? </vt:lpstr>
      <vt:lpstr>PowerPoint Presentation</vt:lpstr>
      <vt:lpstr>PowerPoint Presentation</vt:lpstr>
      <vt:lpstr>PowerPoint Presentation</vt:lpstr>
      <vt:lpstr>PowerPoint Presentation</vt:lpstr>
      <vt:lpstr>Healthy Beverage Examples</vt:lpstr>
      <vt:lpstr>Vending Machines</vt:lpstr>
      <vt:lpstr>Where to go from here?</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Cindy Samuelson</dc:creator>
  <cp:lastModifiedBy>Cindy Samuelson</cp:lastModifiedBy>
  <cp:revision>18</cp:revision>
  <dcterms:created xsi:type="dcterms:W3CDTF">2014-09-29T22:05:38Z</dcterms:created>
  <dcterms:modified xsi:type="dcterms:W3CDTF">2023-11-07T17:24:43Z</dcterms:modified>
</cp:coreProperties>
</file>